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embeddedFontLst>
    <p:embeddedFont>
      <p:font typeface="Calibri" pitchFamily="34" charset="0"/>
      <p:regular r:id="rId49"/>
      <p:bold r:id="rId50"/>
      <p:italic r:id="rId51"/>
      <p:boldItalic r:id="rId52"/>
    </p:embeddedFont>
    <p:embeddedFont>
      <p:font typeface="Old Standard TT" charset="0"/>
      <p:regular r:id="rId53"/>
      <p:bold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276"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52053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35" name="Google Shape;2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
        <p:nvSpPr>
          <p:cNvPr id="257" name="Google Shape;2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19</a:t>
            </a:fld>
            <a:endParaRPr sz="1200">
              <a:solidFill>
                <a:schemeClr val="dk1"/>
              </a:solidFill>
              <a:latin typeface="Arial"/>
              <a:ea typeface="Arial"/>
              <a:cs typeface="Arial"/>
              <a:sym typeface="Arial"/>
            </a:endParaRPr>
          </a:p>
        </p:txBody>
      </p:sp>
      <p:sp>
        <p:nvSpPr>
          <p:cNvPr id="275" name="Google Shape;2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
        <p:nvSpPr>
          <p:cNvPr id="288" name="Google Shape;28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37</a:t>
            </a:fld>
            <a:endParaRPr sz="1200">
              <a:solidFill>
                <a:schemeClr val="dk1"/>
              </a:solidFill>
              <a:latin typeface="Arial"/>
              <a:ea typeface="Arial"/>
              <a:cs typeface="Arial"/>
              <a:sym typeface="Arial"/>
            </a:endParaRPr>
          </a:p>
        </p:txBody>
      </p:sp>
      <p:sp>
        <p:nvSpPr>
          <p:cNvPr id="430" name="Google Shape;43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7</a:t>
            </a:fld>
            <a:endParaRPr sz="1200">
              <a:solidFill>
                <a:schemeClr val="dk1"/>
              </a:solidFill>
              <a:latin typeface="Arial"/>
              <a:ea typeface="Arial"/>
              <a:cs typeface="Arial"/>
              <a:sym typeface="Arial"/>
            </a:endParaRPr>
          </a:p>
        </p:txBody>
      </p:sp>
      <p:sp>
        <p:nvSpPr>
          <p:cNvPr id="152" name="Google Shape;1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8</a:t>
            </a:fld>
            <a:endParaRPr sz="1200">
              <a:solidFill>
                <a:schemeClr val="dk1"/>
              </a:solidFill>
              <a:latin typeface="Arial"/>
              <a:ea typeface="Arial"/>
              <a:cs typeface="Arial"/>
              <a:sym typeface="Arial"/>
            </a:endParaRPr>
          </a:p>
        </p:txBody>
      </p:sp>
      <p:sp>
        <p:nvSpPr>
          <p:cNvPr id="163" name="Google Shape;1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080" y="1825560"/>
            <a:ext cx="10515240" cy="4350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arrow.com/en/categories/diodes-transistors-and-thyristor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commons/c/c7/Isolator-metal.sv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p:nvPr/>
        </p:nvSpPr>
        <p:spPr>
          <a:xfrm>
            <a:off x="1744393" y="192318"/>
            <a:ext cx="9298745" cy="46807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EC 201 Electronics Devices and circuits I: PCC 4-0-0 4 credit</a:t>
            </a:r>
            <a:endParaRPr sz="2400" b="0" i="0" u="none" strike="noStrike" cap="none">
              <a:solidFill>
                <a:schemeClr val="dk1"/>
              </a:solidFill>
              <a:latin typeface="Calibri"/>
              <a:ea typeface="Calibri"/>
              <a:cs typeface="Calibri"/>
              <a:sym typeface="Calibri"/>
            </a:endParaRPr>
          </a:p>
        </p:txBody>
      </p:sp>
      <p:sp>
        <p:nvSpPr>
          <p:cNvPr id="96" name="Google Shape;96;p15"/>
          <p:cNvSpPr txBox="1"/>
          <p:nvPr/>
        </p:nvSpPr>
        <p:spPr>
          <a:xfrm>
            <a:off x="193431" y="1258598"/>
            <a:ext cx="11998569" cy="4739759"/>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Introduction to Semiconductor</a:t>
            </a:r>
            <a:endParaRPr/>
          </a:p>
          <a:p>
            <a:pPr marL="0" marR="0" lvl="0" indent="0" algn="just" rtl="0">
              <a:lnSpc>
                <a:spcPct val="107000"/>
              </a:lnSpc>
              <a:spcBef>
                <a:spcPts val="800"/>
              </a:spcBef>
              <a:spcAft>
                <a:spcPts val="0"/>
              </a:spcAft>
              <a:buNone/>
            </a:pPr>
            <a:r>
              <a:rPr lang="en-US" sz="1800" b="0" i="0" u="none" strike="noStrike" cap="none">
                <a:solidFill>
                  <a:schemeClr val="dk1"/>
                </a:solidFill>
                <a:latin typeface="Times New Roman"/>
                <a:ea typeface="Times New Roman"/>
                <a:cs typeface="Times New Roman"/>
                <a:sym typeface="Times New Roman"/>
              </a:rPr>
              <a:t>Band Theory of solids (Metal, semiconductors, Dielectrics), Energy bands in intrinsic and extrinsic semiconductors, Fermi function, equilibrium carrier concentrations and mas Action law, direct and indirect band-gap semiconductors. Carrier transport: diffusion current, drift current, mobility and resistivity, generation and recombination of carriers, Poisson and continuity equations, Hall Effect and its applications, </a:t>
            </a:r>
            <a:r>
              <a:rPr lang="en-US" sz="1800" b="1" i="0" u="none" strike="noStrike" cap="none">
                <a:solidFill>
                  <a:schemeClr val="dk1"/>
                </a:solidFill>
                <a:latin typeface="Times New Roman"/>
                <a:ea typeface="Times New Roman"/>
                <a:cs typeface="Times New Roman"/>
                <a:sym typeface="Times New Roman"/>
              </a:rPr>
              <a:t>Determine the Energy gap using tauc method.</a:t>
            </a:r>
            <a:endParaRPr sz="1600" b="0" i="0" u="none" strike="noStrike" cap="none">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800" b="1" i="0" u="none" strike="noStrike" cap="none">
                <a:solidFill>
                  <a:schemeClr val="dk1"/>
                </a:solidFill>
                <a:latin typeface="Times New Roman"/>
                <a:ea typeface="Times New Roman"/>
                <a:cs typeface="Times New Roman"/>
                <a:sym typeface="Times New Roman"/>
              </a:rPr>
              <a:t>Junction Formation:</a:t>
            </a:r>
            <a:r>
              <a:rPr lang="en-US" sz="16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Times New Roman"/>
                <a:ea typeface="Times New Roman"/>
                <a:cs typeface="Times New Roman"/>
                <a:sym typeface="Times New Roman"/>
              </a:rPr>
              <a:t>Metals-Semiconductor junctions, PN junctions.</a:t>
            </a:r>
            <a:endParaRPr sz="1600" b="0" i="0" u="none" strike="noStrike" cap="none">
              <a:solidFill>
                <a:schemeClr val="dk1"/>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800" b="1" i="0" u="none" strike="noStrike" cap="none">
                <a:solidFill>
                  <a:schemeClr val="dk1"/>
                </a:solidFill>
                <a:latin typeface="Times New Roman"/>
                <a:ea typeface="Times New Roman"/>
                <a:cs typeface="Times New Roman"/>
                <a:sym typeface="Times New Roman"/>
              </a:rPr>
              <a:t>Semiconductor Diodes</a:t>
            </a:r>
            <a:r>
              <a:rPr lang="en-US" sz="1800" b="0" i="0" u="none" strike="noStrike" cap="none">
                <a:solidFill>
                  <a:schemeClr val="dk1"/>
                </a:solidFill>
                <a:latin typeface="Times New Roman"/>
                <a:ea typeface="Times New Roman"/>
                <a:cs typeface="Times New Roman"/>
                <a:sym typeface="Times New Roman"/>
              </a:rPr>
              <a:t>: Band structure of pn junction, current components, Quantitative theory of pn diode, Volt-ampere characteristics and its temperature dependence, Narrow-base diode, Transition and diffusion capacitance of p-n junction diodes, Breakdown of junctions on Reverse Bias, Zener and Avalanche Breakdowns, </a:t>
            </a:r>
            <a:r>
              <a:rPr lang="en-US" sz="1800" b="1" i="0" u="none" strike="noStrike" cap="none">
                <a:solidFill>
                  <a:schemeClr val="dk1"/>
                </a:solidFill>
                <a:latin typeface="Times New Roman"/>
                <a:ea typeface="Times New Roman"/>
                <a:cs typeface="Times New Roman"/>
                <a:sym typeface="Times New Roman"/>
              </a:rPr>
              <a:t>Zener Diode</a:t>
            </a:r>
            <a:r>
              <a:rPr lang="en-US" sz="1800" b="0" i="0" u="none" strike="noStrike" cap="none">
                <a:solidFill>
                  <a:schemeClr val="dk1"/>
                </a:solidFill>
                <a:latin typeface="Times New Roman"/>
                <a:ea typeface="Times New Roman"/>
                <a:cs typeface="Times New Roman"/>
                <a:sym typeface="Times New Roman"/>
              </a:rPr>
              <a:t>, Tunnel Diode and Its V-I characteristics. The principles of photo diode, photo transistor, LED &amp; LCD,</a:t>
            </a:r>
            <a:endParaRPr sz="1600" b="0" i="0" u="none" strike="noStrike" cap="none">
              <a:solidFill>
                <a:schemeClr val="dk1"/>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800" b="1" i="0" u="none" strike="noStrike" cap="none">
                <a:solidFill>
                  <a:schemeClr val="dk1"/>
                </a:solidFill>
                <a:latin typeface="Times New Roman"/>
                <a:ea typeface="Times New Roman"/>
                <a:cs typeface="Times New Roman"/>
                <a:sym typeface="Times New Roman"/>
              </a:rPr>
              <a:t>Application of Diodes:</a:t>
            </a:r>
            <a:r>
              <a:rPr lang="en-US" sz="1800" b="0" i="0" u="none" strike="noStrike" cap="none">
                <a:solidFill>
                  <a:schemeClr val="dk1"/>
                </a:solidFill>
                <a:latin typeface="Times New Roman"/>
                <a:ea typeface="Times New Roman"/>
                <a:cs typeface="Times New Roman"/>
                <a:sym typeface="Times New Roman"/>
              </a:rPr>
              <a:t> Diode as a rectifier, Half wave and Full wave, Half wave and Full wave with filters, Bridge rectifiers with and without filters, Ripple factor and regulation characteristics</a:t>
            </a:r>
            <a:r>
              <a:rPr lang="en-US" sz="16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Times New Roman"/>
                <a:ea typeface="Times New Roman"/>
                <a:cs typeface="Times New Roman"/>
                <a:sym typeface="Times New Roman"/>
              </a:rPr>
              <a:t>photo diode, photo transistor, LED &amp; LCD, </a:t>
            </a:r>
            <a:r>
              <a:rPr lang="en-US" sz="1800" b="1" i="0" u="none" strike="noStrike" cap="none">
                <a:solidFill>
                  <a:schemeClr val="dk1"/>
                </a:solidFill>
                <a:latin typeface="Times New Roman"/>
                <a:ea typeface="Times New Roman"/>
                <a:cs typeface="Times New Roman"/>
                <a:sym typeface="Times New Roman"/>
              </a:rPr>
              <a:t>Photo voltaic cell (solar cell)</a:t>
            </a:r>
            <a:r>
              <a:rPr lang="en-US" sz="1800" b="0" i="0" u="none" strike="noStrike" cap="none">
                <a:solidFill>
                  <a:schemeClr val="dk1"/>
                </a:solidFill>
                <a:latin typeface="Times New Roman"/>
                <a:ea typeface="Times New Roman"/>
                <a:cs typeface="Times New Roman"/>
                <a:sym typeface="Times New Roman"/>
              </a:rPr>
              <a:t>.</a:t>
            </a:r>
            <a:endParaRPr sz="1600" b="0" i="0" u="none" strike="noStrike" cap="none">
              <a:solidFill>
                <a:schemeClr val="dk1"/>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800" b="0" i="0" u="none" strike="noStrike" cap="none">
                <a:solidFill>
                  <a:schemeClr val="dk1"/>
                </a:solidFill>
                <a:latin typeface="Times New Roman"/>
                <a:ea typeface="Times New Roman"/>
                <a:cs typeface="Times New Roman"/>
                <a:sym typeface="Times New Roman"/>
              </a:rPr>
              <a:t> </a:t>
            </a:r>
            <a:endParaRPr sz="1600" b="0" i="0" u="none" strike="noStrike" cap="none">
              <a:solidFill>
                <a:schemeClr val="dk1"/>
              </a:solidFill>
              <a:latin typeface="Calibri"/>
              <a:ea typeface="Calibri"/>
              <a:cs typeface="Calibri"/>
              <a:sym typeface="Calibri"/>
            </a:endParaRPr>
          </a:p>
        </p:txBody>
      </p:sp>
      <p:cxnSp>
        <p:nvCxnSpPr>
          <p:cNvPr id="97" name="Google Shape;97;p15"/>
          <p:cNvCxnSpPr/>
          <p:nvPr/>
        </p:nvCxnSpPr>
        <p:spPr>
          <a:xfrm rot="10800000" flipH="1">
            <a:off x="0" y="574482"/>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5004582" y="216263"/>
            <a:ext cx="609834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a:solidFill>
                  <a:schemeClr val="dk1"/>
                </a:solidFill>
                <a:latin typeface="Times New Roman"/>
                <a:ea typeface="Times New Roman"/>
                <a:cs typeface="Times New Roman"/>
                <a:sym typeface="Times New Roman"/>
              </a:rPr>
              <a:t>Carriers</a:t>
            </a:r>
            <a:endParaRPr sz="3200" b="1">
              <a:solidFill>
                <a:schemeClr val="dk1"/>
              </a:solidFill>
              <a:latin typeface="Times New Roman"/>
              <a:ea typeface="Times New Roman"/>
              <a:cs typeface="Times New Roman"/>
              <a:sym typeface="Times New Roman"/>
            </a:endParaRPr>
          </a:p>
        </p:txBody>
      </p:sp>
      <p:sp>
        <p:nvSpPr>
          <p:cNvPr id="185" name="Google Shape;185;p24"/>
          <p:cNvSpPr txBox="1"/>
          <p:nvPr/>
        </p:nvSpPr>
        <p:spPr>
          <a:xfrm>
            <a:off x="248529" y="1041010"/>
            <a:ext cx="1194347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electrons present in the valence band correspond to the electrons involved in the bonding and are therefore not involved in charge transport.</a:t>
            </a:r>
            <a:endParaRPr sz="2400">
              <a:solidFill>
                <a:schemeClr val="dk1"/>
              </a:solidFill>
              <a:latin typeface="Times New Roman"/>
              <a:ea typeface="Times New Roman"/>
              <a:cs typeface="Times New Roman"/>
              <a:sym typeface="Times New Roman"/>
            </a:endParaRPr>
          </a:p>
        </p:txBody>
      </p:sp>
      <p:sp>
        <p:nvSpPr>
          <p:cNvPr id="186" name="Google Shape;186;p24"/>
          <p:cNvSpPr txBox="1"/>
          <p:nvPr/>
        </p:nvSpPr>
        <p:spPr>
          <a:xfrm>
            <a:off x="544536" y="6027003"/>
            <a:ext cx="1110292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When the bonds of the semiconductor lattice are broken, electrons are pushed to the conduction band, and leave behind vacancies called </a:t>
            </a:r>
            <a:r>
              <a:rPr lang="en-US" sz="2400" b="1" i="0" u="none" strike="noStrike">
                <a:solidFill>
                  <a:schemeClr val="dk1"/>
                </a:solidFill>
                <a:latin typeface="Times New Roman"/>
                <a:ea typeface="Times New Roman"/>
                <a:cs typeface="Times New Roman"/>
                <a:sym typeface="Times New Roman"/>
              </a:rPr>
              <a:t>holes.</a:t>
            </a:r>
            <a:endParaRPr sz="2400" b="1">
              <a:solidFill>
                <a:schemeClr val="dk1"/>
              </a:solidFill>
              <a:latin typeface="Times New Roman"/>
              <a:ea typeface="Times New Roman"/>
              <a:cs typeface="Times New Roman"/>
              <a:sym typeface="Times New Roman"/>
            </a:endParaRPr>
          </a:p>
        </p:txBody>
      </p:sp>
      <p:sp>
        <p:nvSpPr>
          <p:cNvPr id="187" name="Google Shape;187;p24"/>
          <p:cNvSpPr txBox="1"/>
          <p:nvPr/>
        </p:nvSpPr>
        <p:spPr>
          <a:xfrm>
            <a:off x="544536" y="4985994"/>
            <a:ext cx="1075475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when a bond is broken, the associated electron is free and can contribute to charge transport. These </a:t>
            </a:r>
            <a:r>
              <a:rPr lang="en-US" sz="2400" b="1" i="0" u="none" strike="noStrike">
                <a:solidFill>
                  <a:schemeClr val="dk1"/>
                </a:solidFill>
                <a:latin typeface="Times New Roman"/>
                <a:ea typeface="Times New Roman"/>
                <a:cs typeface="Times New Roman"/>
                <a:sym typeface="Times New Roman"/>
              </a:rPr>
              <a:t>free electrons </a:t>
            </a:r>
            <a:r>
              <a:rPr lang="en-US" sz="2400" b="0" i="0" u="none" strike="noStrike">
                <a:solidFill>
                  <a:schemeClr val="dk1"/>
                </a:solidFill>
                <a:latin typeface="Times New Roman"/>
                <a:ea typeface="Times New Roman"/>
                <a:cs typeface="Times New Roman"/>
                <a:sym typeface="Times New Roman"/>
              </a:rPr>
              <a:t>occupy states in the conduction band.</a:t>
            </a:r>
            <a:endParaRPr sz="2400">
              <a:solidFill>
                <a:schemeClr val="dk1"/>
              </a:solidFill>
              <a:latin typeface="Times New Roman"/>
              <a:ea typeface="Times New Roman"/>
              <a:cs typeface="Times New Roman"/>
              <a:sym typeface="Times New Roman"/>
            </a:endParaRPr>
          </a:p>
        </p:txBody>
      </p:sp>
      <p:pic>
        <p:nvPicPr>
          <p:cNvPr id="188" name="Google Shape;188;p24"/>
          <p:cNvPicPr preferRelativeResize="0"/>
          <p:nvPr/>
        </p:nvPicPr>
        <p:blipFill rotWithShape="1">
          <a:blip r:embed="rId3">
            <a:alphaModFix/>
          </a:blip>
          <a:srcRect/>
          <a:stretch/>
        </p:blipFill>
        <p:spPr>
          <a:xfrm>
            <a:off x="2774935" y="1837277"/>
            <a:ext cx="6890657" cy="3118757"/>
          </a:xfrm>
          <a:prstGeom prst="rect">
            <a:avLst/>
          </a:prstGeom>
          <a:noFill/>
          <a:ln>
            <a:noFill/>
          </a:ln>
        </p:spPr>
      </p:pic>
      <p:cxnSp>
        <p:nvCxnSpPr>
          <p:cNvPr id="189" name="Google Shape;189;p24"/>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p:nvPr/>
        </p:nvSpPr>
        <p:spPr>
          <a:xfrm>
            <a:off x="5314071" y="188128"/>
            <a:ext cx="60983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chemeClr val="dk1"/>
                </a:solidFill>
                <a:latin typeface="Times New Roman"/>
                <a:ea typeface="Times New Roman"/>
                <a:cs typeface="Times New Roman"/>
                <a:sym typeface="Times New Roman"/>
              </a:rPr>
              <a:t>Elective Mass</a:t>
            </a:r>
            <a:endParaRPr sz="2400" b="1">
              <a:solidFill>
                <a:schemeClr val="dk1"/>
              </a:solidFill>
              <a:latin typeface="Times New Roman"/>
              <a:ea typeface="Times New Roman"/>
              <a:cs typeface="Times New Roman"/>
              <a:sym typeface="Times New Roman"/>
            </a:endParaRPr>
          </a:p>
        </p:txBody>
      </p:sp>
      <p:sp>
        <p:nvSpPr>
          <p:cNvPr id="195" name="Google Shape;195;p25"/>
          <p:cNvSpPr txBox="1"/>
          <p:nvPr/>
        </p:nvSpPr>
        <p:spPr>
          <a:xfrm>
            <a:off x="309489" y="890795"/>
            <a:ext cx="1242177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When an electron is placed in vacuum in a uniform  electric field      the velocity of the electron,</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 v, is related  to the field as where m</a:t>
            </a:r>
            <a:r>
              <a:rPr lang="en-US" sz="2400" b="0" i="0" u="none" strike="noStrike" baseline="-25000">
                <a:solidFill>
                  <a:schemeClr val="dk1"/>
                </a:solidFill>
                <a:latin typeface="Times New Roman"/>
                <a:ea typeface="Times New Roman"/>
                <a:cs typeface="Times New Roman"/>
                <a:sym typeface="Times New Roman"/>
              </a:rPr>
              <a:t>e</a:t>
            </a:r>
            <a:r>
              <a:rPr lang="en-US" sz="2400" b="0" i="0" u="none" strike="noStrike">
                <a:solidFill>
                  <a:schemeClr val="dk1"/>
                </a:solidFill>
                <a:latin typeface="Times New Roman"/>
                <a:ea typeface="Times New Roman"/>
                <a:cs typeface="Times New Roman"/>
                <a:sym typeface="Times New Roman"/>
              </a:rPr>
              <a:t> is the mass of the electron.</a:t>
            </a:r>
            <a:endParaRPr sz="2400">
              <a:solidFill>
                <a:schemeClr val="dk1"/>
              </a:solidFill>
              <a:latin typeface="Times New Roman"/>
              <a:ea typeface="Times New Roman"/>
              <a:cs typeface="Times New Roman"/>
              <a:sym typeface="Times New Roman"/>
            </a:endParaRPr>
          </a:p>
        </p:txBody>
      </p:sp>
      <p:pic>
        <p:nvPicPr>
          <p:cNvPr id="196" name="Google Shape;196;p25"/>
          <p:cNvPicPr preferRelativeResize="0"/>
          <p:nvPr/>
        </p:nvPicPr>
        <p:blipFill rotWithShape="1">
          <a:blip r:embed="rId3">
            <a:alphaModFix/>
          </a:blip>
          <a:srcRect/>
          <a:stretch/>
        </p:blipFill>
        <p:spPr>
          <a:xfrm>
            <a:off x="3231214" y="1756836"/>
            <a:ext cx="4435678" cy="868652"/>
          </a:xfrm>
          <a:prstGeom prst="rect">
            <a:avLst/>
          </a:prstGeom>
          <a:noFill/>
          <a:ln>
            <a:noFill/>
          </a:ln>
        </p:spPr>
      </p:pic>
      <p:pic>
        <p:nvPicPr>
          <p:cNvPr id="197" name="Google Shape;197;p25"/>
          <p:cNvPicPr preferRelativeResize="0"/>
          <p:nvPr/>
        </p:nvPicPr>
        <p:blipFill rotWithShape="1">
          <a:blip r:embed="rId4">
            <a:alphaModFix/>
          </a:blip>
          <a:srcRect/>
          <a:stretch/>
        </p:blipFill>
        <p:spPr>
          <a:xfrm>
            <a:off x="8380771" y="938900"/>
            <a:ext cx="273901" cy="367393"/>
          </a:xfrm>
          <a:prstGeom prst="rect">
            <a:avLst/>
          </a:prstGeom>
          <a:noFill/>
          <a:ln>
            <a:noFill/>
          </a:ln>
        </p:spPr>
      </p:pic>
      <p:sp>
        <p:nvSpPr>
          <p:cNvPr id="198" name="Google Shape;198;p25"/>
          <p:cNvSpPr txBox="1"/>
          <p:nvPr/>
        </p:nvSpPr>
        <p:spPr>
          <a:xfrm>
            <a:off x="375138" y="2828835"/>
            <a:ext cx="1181686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when the electrons move in the semiconductor lattice under </a:t>
            </a:r>
            <a:r>
              <a:rPr lang="en-US" sz="2400" b="0" i="0" u="none" strike="noStrike">
                <a:solidFill>
                  <a:srgbClr val="00B050"/>
                </a:solidFill>
                <a:latin typeface="Times New Roman"/>
                <a:ea typeface="Times New Roman"/>
                <a:cs typeface="Times New Roman"/>
                <a:sym typeface="Times New Roman"/>
              </a:rPr>
              <a:t>the presence of an electric field or magnetic field, then mass of the electrons varies with velocity</a:t>
            </a:r>
            <a:r>
              <a:rPr lang="en-US" sz="2400" b="0" i="0" u="none" strike="noStrike">
                <a:solidFill>
                  <a:schemeClr val="dk1"/>
                </a:solidFill>
                <a:latin typeface="Times New Roman"/>
                <a:ea typeface="Times New Roman"/>
                <a:cs typeface="Times New Roman"/>
                <a:sym typeface="Times New Roman"/>
              </a:rPr>
              <a:t>. This means the mass of the action in the function of velocity and its terms effective mass of the electrons</a:t>
            </a:r>
            <a:endParaRPr sz="2400">
              <a:solidFill>
                <a:schemeClr val="dk1"/>
              </a:solidFill>
              <a:latin typeface="Times New Roman"/>
              <a:ea typeface="Times New Roman"/>
              <a:cs typeface="Times New Roman"/>
              <a:sym typeface="Times New Roman"/>
            </a:endParaRPr>
          </a:p>
        </p:txBody>
      </p:sp>
      <p:cxnSp>
        <p:nvCxnSpPr>
          <p:cNvPr id="199" name="Google Shape;199;p25"/>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p:nvPr/>
        </p:nvSpPr>
        <p:spPr>
          <a:xfrm>
            <a:off x="4877972" y="146012"/>
            <a:ext cx="60983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chemeClr val="dk1"/>
                </a:solidFill>
                <a:latin typeface="Times New Roman"/>
                <a:ea typeface="Times New Roman"/>
                <a:cs typeface="Times New Roman"/>
                <a:sym typeface="Times New Roman"/>
              </a:rPr>
              <a:t>Density of States</a:t>
            </a:r>
            <a:endParaRPr sz="2400" b="1">
              <a:solidFill>
                <a:schemeClr val="dk1"/>
              </a:solidFill>
              <a:latin typeface="Times New Roman"/>
              <a:ea typeface="Times New Roman"/>
              <a:cs typeface="Times New Roman"/>
              <a:sym typeface="Times New Roman"/>
            </a:endParaRPr>
          </a:p>
        </p:txBody>
      </p:sp>
      <p:sp>
        <p:nvSpPr>
          <p:cNvPr id="205" name="Google Shape;205;p26"/>
          <p:cNvSpPr txBox="1"/>
          <p:nvPr/>
        </p:nvSpPr>
        <p:spPr>
          <a:xfrm>
            <a:off x="225082" y="1106883"/>
            <a:ext cx="1196691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density of states in the semiconductor defines the number of states an electron can occupy</a:t>
            </a:r>
            <a:endParaRPr sz="2400">
              <a:solidFill>
                <a:schemeClr val="dk1"/>
              </a:solidFill>
              <a:latin typeface="Times New Roman"/>
              <a:ea typeface="Times New Roman"/>
              <a:cs typeface="Times New Roman"/>
              <a:sym typeface="Times New Roman"/>
            </a:endParaRPr>
          </a:p>
        </p:txBody>
      </p:sp>
      <p:pic>
        <p:nvPicPr>
          <p:cNvPr id="206" name="Google Shape;206;p26"/>
          <p:cNvPicPr preferRelativeResize="0"/>
          <p:nvPr/>
        </p:nvPicPr>
        <p:blipFill rotWithShape="1">
          <a:blip r:embed="rId3">
            <a:alphaModFix/>
          </a:blip>
          <a:srcRect/>
          <a:stretch/>
        </p:blipFill>
        <p:spPr>
          <a:xfrm>
            <a:off x="225082" y="2016145"/>
            <a:ext cx="3853543" cy="3734972"/>
          </a:xfrm>
          <a:prstGeom prst="rect">
            <a:avLst/>
          </a:prstGeom>
          <a:noFill/>
          <a:ln>
            <a:noFill/>
          </a:ln>
        </p:spPr>
      </p:pic>
      <p:sp>
        <p:nvSpPr>
          <p:cNvPr id="207" name="Google Shape;207;p26"/>
          <p:cNvSpPr txBox="1"/>
          <p:nvPr/>
        </p:nvSpPr>
        <p:spPr>
          <a:xfrm>
            <a:off x="502920" y="5988372"/>
            <a:ext cx="1096225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chemeClr val="dk1"/>
                </a:solidFill>
                <a:latin typeface="Times New Roman"/>
                <a:ea typeface="Times New Roman"/>
                <a:cs typeface="Times New Roman"/>
                <a:sym typeface="Times New Roman"/>
              </a:rPr>
              <a:t>Nature of the density of states in a semiconductor assuming equal effective</a:t>
            </a:r>
            <a:endParaRPr/>
          </a:p>
          <a:p>
            <a:pPr marL="0" marR="0" lvl="0" indent="0" algn="l" rtl="0">
              <a:spcBef>
                <a:spcPts val="0"/>
              </a:spcBef>
              <a:spcAft>
                <a:spcPts val="0"/>
              </a:spcAft>
              <a:buNone/>
            </a:pPr>
            <a:r>
              <a:rPr lang="en-US" sz="1800" b="0" i="0" u="none" strike="noStrike">
                <a:solidFill>
                  <a:schemeClr val="dk1"/>
                </a:solidFill>
                <a:latin typeface="Times New Roman"/>
                <a:ea typeface="Times New Roman"/>
                <a:cs typeface="Times New Roman"/>
                <a:sym typeface="Times New Roman"/>
              </a:rPr>
              <a:t>masses for electrons and holes.</a:t>
            </a:r>
            <a:endParaRPr sz="1800">
              <a:solidFill>
                <a:schemeClr val="dk1"/>
              </a:solidFill>
              <a:latin typeface="Times New Roman"/>
              <a:ea typeface="Times New Roman"/>
              <a:cs typeface="Times New Roman"/>
              <a:sym typeface="Times New Roman"/>
            </a:endParaRPr>
          </a:p>
        </p:txBody>
      </p:sp>
      <p:sp>
        <p:nvSpPr>
          <p:cNvPr id="208" name="Google Shape;208;p26"/>
          <p:cNvSpPr txBox="1"/>
          <p:nvPr/>
        </p:nvSpPr>
        <p:spPr>
          <a:xfrm>
            <a:off x="3177539" y="1842758"/>
            <a:ext cx="949921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density of states in the conduction and valence bands are given by</a:t>
            </a:r>
            <a:endParaRPr sz="2400">
              <a:solidFill>
                <a:schemeClr val="dk1"/>
              </a:solidFill>
              <a:latin typeface="Times New Roman"/>
              <a:ea typeface="Times New Roman"/>
              <a:cs typeface="Times New Roman"/>
              <a:sym typeface="Times New Roman"/>
            </a:endParaRPr>
          </a:p>
        </p:txBody>
      </p:sp>
      <p:pic>
        <p:nvPicPr>
          <p:cNvPr id="209" name="Google Shape;209;p26"/>
          <p:cNvPicPr preferRelativeResize="0"/>
          <p:nvPr/>
        </p:nvPicPr>
        <p:blipFill rotWithShape="1">
          <a:blip r:embed="rId4">
            <a:alphaModFix/>
          </a:blip>
          <a:srcRect/>
          <a:stretch/>
        </p:blipFill>
        <p:spPr>
          <a:xfrm>
            <a:off x="3695700" y="2841171"/>
            <a:ext cx="7756868" cy="1899641"/>
          </a:xfrm>
          <a:prstGeom prst="rect">
            <a:avLst/>
          </a:prstGeom>
          <a:noFill/>
          <a:ln>
            <a:noFill/>
          </a:ln>
        </p:spPr>
      </p:pic>
      <p:cxnSp>
        <p:nvCxnSpPr>
          <p:cNvPr id="210" name="Google Shape;210;p26"/>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p:nvPr/>
        </p:nvSpPr>
        <p:spPr>
          <a:xfrm>
            <a:off x="3794760" y="192440"/>
            <a:ext cx="60983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chemeClr val="dk1"/>
                </a:solidFill>
                <a:latin typeface="Times New Roman"/>
                <a:ea typeface="Times New Roman"/>
                <a:cs typeface="Times New Roman"/>
                <a:sym typeface="Times New Roman"/>
              </a:rPr>
              <a:t>The Fermi Level and Fermi Function</a:t>
            </a:r>
            <a:endParaRPr sz="2400" b="1">
              <a:solidFill>
                <a:schemeClr val="dk1"/>
              </a:solidFill>
              <a:latin typeface="Times New Roman"/>
              <a:ea typeface="Times New Roman"/>
              <a:cs typeface="Times New Roman"/>
              <a:sym typeface="Times New Roman"/>
            </a:endParaRPr>
          </a:p>
        </p:txBody>
      </p:sp>
      <p:sp>
        <p:nvSpPr>
          <p:cNvPr id="216" name="Google Shape;216;p27"/>
          <p:cNvSpPr txBox="1"/>
          <p:nvPr/>
        </p:nvSpPr>
        <p:spPr>
          <a:xfrm>
            <a:off x="540329" y="4974659"/>
            <a:ext cx="1197039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Fermi function, f(E), defines </a:t>
            </a:r>
            <a:r>
              <a:rPr lang="en-US" sz="2400" b="1" i="0" u="none" strike="noStrike">
                <a:solidFill>
                  <a:srgbClr val="00B050"/>
                </a:solidFill>
                <a:latin typeface="Times New Roman"/>
                <a:ea typeface="Times New Roman"/>
                <a:cs typeface="Times New Roman"/>
                <a:sym typeface="Times New Roman"/>
              </a:rPr>
              <a:t>the probability of finding an electron at a given energy level E</a:t>
            </a:r>
            <a:r>
              <a:rPr lang="en-US" sz="2400" b="0" i="0" u="none" strike="noStrike">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217" name="Google Shape;217;p27"/>
          <p:cNvSpPr txBox="1"/>
          <p:nvPr/>
        </p:nvSpPr>
        <p:spPr>
          <a:xfrm>
            <a:off x="540329" y="5805656"/>
            <a:ext cx="1139717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Equivalently, </a:t>
            </a:r>
            <a:r>
              <a:rPr lang="en-US" sz="2400" b="1" i="0" u="none" strike="noStrike">
                <a:solidFill>
                  <a:srgbClr val="00B050"/>
                </a:solidFill>
                <a:latin typeface="Times New Roman"/>
                <a:ea typeface="Times New Roman"/>
                <a:cs typeface="Times New Roman"/>
                <a:sym typeface="Times New Roman"/>
              </a:rPr>
              <a:t>the probability of finding holes at the en</a:t>
            </a:r>
            <a:r>
              <a:rPr lang="en-US" sz="2400" b="1">
                <a:solidFill>
                  <a:srgbClr val="00B050"/>
                </a:solidFill>
                <a:latin typeface="Times New Roman"/>
                <a:ea typeface="Times New Roman"/>
                <a:cs typeface="Times New Roman"/>
                <a:sym typeface="Times New Roman"/>
              </a:rPr>
              <a:t>ergy </a:t>
            </a:r>
            <a:r>
              <a:rPr lang="en-US" sz="2400" b="1" i="0" u="none" strike="noStrike">
                <a:solidFill>
                  <a:srgbClr val="00B050"/>
                </a:solidFill>
                <a:latin typeface="Times New Roman"/>
                <a:ea typeface="Times New Roman"/>
                <a:cs typeface="Times New Roman"/>
                <a:sym typeface="Times New Roman"/>
              </a:rPr>
              <a:t> level E is given by 1-f(E)</a:t>
            </a:r>
            <a:r>
              <a:rPr lang="en-US" sz="2400" b="0" i="0" u="none" strike="noStrike">
                <a:solidFill>
                  <a:schemeClr val="dk1"/>
                </a:solidFill>
                <a:latin typeface="Times New Roman"/>
                <a:ea typeface="Times New Roman"/>
                <a:cs typeface="Times New Roman"/>
                <a:sym typeface="Times New Roman"/>
              </a:rPr>
              <a:t>. The Fermi function is therefore a probability density function,</a:t>
            </a:r>
            <a:endParaRPr sz="2400">
              <a:solidFill>
                <a:schemeClr val="dk1"/>
              </a:solidFill>
              <a:latin typeface="Times New Roman"/>
              <a:ea typeface="Times New Roman"/>
              <a:cs typeface="Times New Roman"/>
              <a:sym typeface="Times New Roman"/>
            </a:endParaRPr>
          </a:p>
        </p:txBody>
      </p:sp>
      <p:cxnSp>
        <p:nvCxnSpPr>
          <p:cNvPr id="218" name="Google Shape;218;p27"/>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sp>
        <p:nvSpPr>
          <p:cNvPr id="219" name="Google Shape;219;p27"/>
          <p:cNvSpPr txBox="1"/>
          <p:nvPr/>
        </p:nvSpPr>
        <p:spPr>
          <a:xfrm>
            <a:off x="367037" y="1052344"/>
            <a:ext cx="1182496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333333"/>
                </a:solidFill>
                <a:latin typeface="Times New Roman"/>
                <a:ea typeface="Times New Roman"/>
                <a:cs typeface="Times New Roman"/>
                <a:sym typeface="Times New Roman"/>
              </a:rPr>
              <a:t>The </a:t>
            </a:r>
            <a:r>
              <a:rPr lang="en-US" sz="2400" b="1" i="0">
                <a:solidFill>
                  <a:srgbClr val="00B050"/>
                </a:solidFill>
                <a:latin typeface="Times New Roman"/>
                <a:ea typeface="Times New Roman"/>
                <a:cs typeface="Times New Roman"/>
                <a:sym typeface="Times New Roman"/>
              </a:rPr>
              <a:t>Fermi level </a:t>
            </a:r>
            <a:r>
              <a:rPr lang="en-US" sz="2400" b="0" i="0">
                <a:solidFill>
                  <a:srgbClr val="333333"/>
                </a:solidFill>
                <a:latin typeface="Times New Roman"/>
                <a:ea typeface="Times New Roman"/>
                <a:cs typeface="Times New Roman"/>
                <a:sym typeface="Times New Roman"/>
              </a:rPr>
              <a:t>determines </a:t>
            </a:r>
            <a:r>
              <a:rPr lang="en-US" sz="2400" b="0" i="0">
                <a:solidFill>
                  <a:srgbClr val="00B050"/>
                </a:solidFill>
                <a:latin typeface="Times New Roman"/>
                <a:ea typeface="Times New Roman"/>
                <a:cs typeface="Times New Roman"/>
                <a:sym typeface="Times New Roman"/>
              </a:rPr>
              <a:t>the probability of electron occupancy at different energy levels</a:t>
            </a:r>
            <a:r>
              <a:rPr lang="en-US" sz="2400" b="0" i="0">
                <a:solidFill>
                  <a:srgbClr val="333333"/>
                </a:solidFill>
                <a:latin typeface="Times New Roman"/>
                <a:ea typeface="Times New Roman"/>
                <a:cs typeface="Times New Roman"/>
                <a:sym typeface="Times New Roman"/>
              </a:rPr>
              <a:t>. The closer the Fermi level is to the conduction band energy, the easier it will be for electrons in the valence band to transition into the conduction band.</a:t>
            </a:r>
            <a:endParaRPr sz="2400">
              <a:solidFill>
                <a:schemeClr val="dk1"/>
              </a:solidFill>
              <a:latin typeface="Times New Roman"/>
              <a:ea typeface="Times New Roman"/>
              <a:cs typeface="Times New Roman"/>
              <a:sym typeface="Times New Roman"/>
            </a:endParaRPr>
          </a:p>
        </p:txBody>
      </p:sp>
      <p:pic>
        <p:nvPicPr>
          <p:cNvPr id="220" name="Google Shape;220;p27"/>
          <p:cNvPicPr preferRelativeResize="0"/>
          <p:nvPr/>
        </p:nvPicPr>
        <p:blipFill rotWithShape="1">
          <a:blip r:embed="rId3">
            <a:alphaModFix/>
          </a:blip>
          <a:srcRect l="14666" r="24268"/>
          <a:stretch/>
        </p:blipFill>
        <p:spPr>
          <a:xfrm>
            <a:off x="540329" y="2317492"/>
            <a:ext cx="3319975" cy="24531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8"/>
          <p:cNvPicPr preferRelativeResize="0"/>
          <p:nvPr/>
        </p:nvPicPr>
        <p:blipFill rotWithShape="1">
          <a:blip r:embed="rId3">
            <a:alphaModFix/>
          </a:blip>
          <a:srcRect/>
          <a:stretch/>
        </p:blipFill>
        <p:spPr>
          <a:xfrm>
            <a:off x="7349706" y="1369307"/>
            <a:ext cx="4612191" cy="1569660"/>
          </a:xfrm>
          <a:prstGeom prst="rect">
            <a:avLst/>
          </a:prstGeom>
          <a:noFill/>
          <a:ln>
            <a:noFill/>
          </a:ln>
        </p:spPr>
      </p:pic>
      <p:sp>
        <p:nvSpPr>
          <p:cNvPr id="226" name="Google Shape;226;p28"/>
          <p:cNvSpPr txBox="1"/>
          <p:nvPr/>
        </p:nvSpPr>
        <p:spPr>
          <a:xfrm>
            <a:off x="4953064" y="3866543"/>
            <a:ext cx="686379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Fermi level is the energy level at which the</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probability </a:t>
            </a:r>
            <a:r>
              <a:rPr lang="en-US" sz="2400" b="1" i="0" u="none" strike="noStrike">
                <a:solidFill>
                  <a:schemeClr val="dk1"/>
                </a:solidFill>
                <a:latin typeface="Times New Roman"/>
                <a:ea typeface="Times New Roman"/>
                <a:cs typeface="Times New Roman"/>
                <a:sym typeface="Times New Roman"/>
              </a:rPr>
              <a:t>of </a:t>
            </a:r>
            <a:r>
              <a:rPr lang="en-US" sz="2400" b="1" i="0" u="none" strike="noStrike">
                <a:solidFill>
                  <a:srgbClr val="00B050"/>
                </a:solidFill>
                <a:latin typeface="Times New Roman"/>
                <a:ea typeface="Times New Roman"/>
                <a:cs typeface="Times New Roman"/>
                <a:sym typeface="Times New Roman"/>
              </a:rPr>
              <a:t>finding an electron is exactly 1</a:t>
            </a:r>
            <a:r>
              <a:rPr lang="en-US" sz="2400" b="1">
                <a:solidFill>
                  <a:srgbClr val="00B050"/>
                </a:solidFill>
                <a:latin typeface="Times New Roman"/>
                <a:ea typeface="Times New Roman"/>
                <a:cs typeface="Times New Roman"/>
                <a:sym typeface="Times New Roman"/>
              </a:rPr>
              <a:t>/</a:t>
            </a:r>
            <a:r>
              <a:rPr lang="en-US" sz="2400" b="1" i="0" u="none" strike="noStrike">
                <a:solidFill>
                  <a:srgbClr val="00B050"/>
                </a:solidFill>
                <a:latin typeface="Times New Roman"/>
                <a:ea typeface="Times New Roman"/>
                <a:cs typeface="Times New Roman"/>
                <a:sym typeface="Times New Roman"/>
              </a:rPr>
              <a:t>2 at any temperature</a:t>
            </a:r>
            <a:endParaRPr sz="2400" b="1">
              <a:solidFill>
                <a:srgbClr val="00B050"/>
              </a:solidFill>
              <a:latin typeface="Times New Roman"/>
              <a:ea typeface="Times New Roman"/>
              <a:cs typeface="Times New Roman"/>
              <a:sym typeface="Times New Roman"/>
            </a:endParaRPr>
          </a:p>
        </p:txBody>
      </p:sp>
      <p:sp>
        <p:nvSpPr>
          <p:cNvPr id="227" name="Google Shape;227;p28"/>
          <p:cNvSpPr txBox="1"/>
          <p:nvPr/>
        </p:nvSpPr>
        <p:spPr>
          <a:xfrm>
            <a:off x="4670515" y="5223983"/>
            <a:ext cx="752148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At 0K,</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probability </a:t>
            </a:r>
            <a:r>
              <a:rPr lang="en-US" sz="2400" b="1" i="0" u="none" strike="noStrike">
                <a:solidFill>
                  <a:srgbClr val="00B050"/>
                </a:solidFill>
                <a:latin typeface="Times New Roman"/>
                <a:ea typeface="Times New Roman"/>
                <a:cs typeface="Times New Roman"/>
                <a:sym typeface="Times New Roman"/>
              </a:rPr>
              <a:t>of finding an electron below </a:t>
            </a:r>
            <a:r>
              <a:rPr lang="en-US" sz="2400" b="0" i="0" u="none" strike="noStrike">
                <a:solidFill>
                  <a:schemeClr val="dk1"/>
                </a:solidFill>
                <a:latin typeface="Times New Roman"/>
                <a:ea typeface="Times New Roman"/>
                <a:cs typeface="Times New Roman"/>
                <a:sym typeface="Times New Roman"/>
              </a:rPr>
              <a:t>the Fermi level </a:t>
            </a:r>
            <a:r>
              <a:rPr lang="en-US" sz="2400" b="0" i="0" u="none" strike="noStrike">
                <a:solidFill>
                  <a:srgbClr val="00B050"/>
                </a:solidFill>
                <a:latin typeface="Times New Roman"/>
                <a:ea typeface="Times New Roman"/>
                <a:cs typeface="Times New Roman"/>
                <a:sym typeface="Times New Roman"/>
              </a:rPr>
              <a:t>is 1</a:t>
            </a:r>
            <a:r>
              <a:rPr lang="en-US" sz="2400" b="0" i="0" u="none" strike="noStrike">
                <a:solidFill>
                  <a:schemeClr val="dk1"/>
                </a:solidFill>
                <a:latin typeface="Times New Roman"/>
                <a:ea typeface="Times New Roman"/>
                <a:cs typeface="Times New Roman"/>
                <a:sym typeface="Times New Roman"/>
              </a:rPr>
              <a:t> while the probability of </a:t>
            </a:r>
            <a:r>
              <a:rPr lang="en-US" sz="2400" b="0" i="0" u="none" strike="noStrike">
                <a:solidFill>
                  <a:srgbClr val="00B050"/>
                </a:solidFill>
                <a:latin typeface="Times New Roman"/>
                <a:ea typeface="Times New Roman"/>
                <a:cs typeface="Times New Roman"/>
                <a:sym typeface="Times New Roman"/>
              </a:rPr>
              <a:t>finding an </a:t>
            </a:r>
            <a:r>
              <a:rPr lang="en-US" sz="2400" b="1" i="0" u="none" strike="noStrike">
                <a:solidFill>
                  <a:srgbClr val="00B050"/>
                </a:solidFill>
                <a:latin typeface="Times New Roman"/>
                <a:ea typeface="Times New Roman"/>
                <a:cs typeface="Times New Roman"/>
                <a:sym typeface="Times New Roman"/>
              </a:rPr>
              <a:t>electron above the Fermi level is 0</a:t>
            </a:r>
            <a:r>
              <a:rPr lang="en-US" sz="2400" b="0" i="0" u="none" strike="noStrike">
                <a:solidFill>
                  <a:srgbClr val="00B050"/>
                </a:solidFill>
                <a:latin typeface="Times New Roman"/>
                <a:ea typeface="Times New Roman"/>
                <a:cs typeface="Times New Roman"/>
                <a:sym typeface="Times New Roman"/>
              </a:rPr>
              <a:t>.</a:t>
            </a:r>
            <a:endParaRPr sz="2400">
              <a:solidFill>
                <a:srgbClr val="00B050"/>
              </a:solidFill>
              <a:latin typeface="Times New Roman"/>
              <a:ea typeface="Times New Roman"/>
              <a:cs typeface="Times New Roman"/>
              <a:sym typeface="Times New Roman"/>
            </a:endParaRPr>
          </a:p>
        </p:txBody>
      </p:sp>
      <p:sp>
        <p:nvSpPr>
          <p:cNvPr id="228" name="Google Shape;228;p28"/>
          <p:cNvSpPr txBox="1"/>
          <p:nvPr/>
        </p:nvSpPr>
        <p:spPr>
          <a:xfrm>
            <a:off x="380708" y="5093895"/>
            <a:ext cx="752148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Fermi function at different </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temperatures. The value of the </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Fermi function is always </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a:t>
            </a:r>
            <a:r>
              <a:rPr lang="en-US" sz="2400" b="0" i="0" u="none" strike="noStrike">
                <a:solidFill>
                  <a:schemeClr val="dk1"/>
                </a:solidFill>
                <a:latin typeface="Times New Roman"/>
                <a:ea typeface="Times New Roman"/>
                <a:cs typeface="Times New Roman"/>
                <a:sym typeface="Times New Roman"/>
              </a:rPr>
              <a:t>2 at the Fermi level.</a:t>
            </a:r>
            <a:endParaRPr sz="2400">
              <a:solidFill>
                <a:schemeClr val="dk1"/>
              </a:solidFill>
              <a:latin typeface="Times New Roman"/>
              <a:ea typeface="Times New Roman"/>
              <a:cs typeface="Times New Roman"/>
              <a:sym typeface="Times New Roman"/>
            </a:endParaRPr>
          </a:p>
        </p:txBody>
      </p:sp>
      <p:pic>
        <p:nvPicPr>
          <p:cNvPr id="229" name="Google Shape;229;p28"/>
          <p:cNvPicPr preferRelativeResize="0"/>
          <p:nvPr/>
        </p:nvPicPr>
        <p:blipFill rotWithShape="1">
          <a:blip r:embed="rId4">
            <a:alphaModFix/>
          </a:blip>
          <a:srcRect/>
          <a:stretch/>
        </p:blipFill>
        <p:spPr>
          <a:xfrm>
            <a:off x="4473526" y="514460"/>
            <a:ext cx="3165659" cy="3194972"/>
          </a:xfrm>
          <a:prstGeom prst="rect">
            <a:avLst/>
          </a:prstGeom>
          <a:noFill/>
          <a:ln>
            <a:noFill/>
          </a:ln>
        </p:spPr>
      </p:pic>
      <p:cxnSp>
        <p:nvCxnSpPr>
          <p:cNvPr id="230" name="Google Shape;230;p28"/>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sp>
        <p:nvSpPr>
          <p:cNvPr id="231" name="Google Shape;231;p28"/>
          <p:cNvSpPr txBox="1"/>
          <p:nvPr/>
        </p:nvSpPr>
        <p:spPr>
          <a:xfrm>
            <a:off x="3981157" y="262197"/>
            <a:ext cx="610537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chemeClr val="dk1"/>
                </a:solidFill>
                <a:latin typeface="Times New Roman"/>
                <a:ea typeface="Times New Roman"/>
                <a:cs typeface="Times New Roman"/>
                <a:sym typeface="Times New Roman"/>
              </a:rPr>
              <a:t>The Fermi Level and Fermi Function</a:t>
            </a:r>
            <a:endParaRPr sz="2400" b="1">
              <a:solidFill>
                <a:schemeClr val="dk1"/>
              </a:solidFill>
              <a:latin typeface="Times New Roman"/>
              <a:ea typeface="Times New Roman"/>
              <a:cs typeface="Times New Roman"/>
              <a:sym typeface="Times New Roman"/>
            </a:endParaRPr>
          </a:p>
        </p:txBody>
      </p:sp>
      <p:pic>
        <p:nvPicPr>
          <p:cNvPr id="232" name="Google Shape;232;p28"/>
          <p:cNvPicPr preferRelativeResize="0"/>
          <p:nvPr/>
        </p:nvPicPr>
        <p:blipFill rotWithShape="1">
          <a:blip r:embed="rId5">
            <a:alphaModFix/>
          </a:blip>
          <a:srcRect/>
          <a:stretch/>
        </p:blipFill>
        <p:spPr>
          <a:xfrm>
            <a:off x="255144" y="914921"/>
            <a:ext cx="4359059" cy="415195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5097917" y="-32962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Silicon</a:t>
            </a:r>
            <a:endParaRPr/>
          </a:p>
        </p:txBody>
      </p:sp>
      <p:pic>
        <p:nvPicPr>
          <p:cNvPr id="239" name="Google Shape;239;p29"/>
          <p:cNvPicPr preferRelativeResize="0"/>
          <p:nvPr/>
        </p:nvPicPr>
        <p:blipFill rotWithShape="1">
          <a:blip r:embed="rId3">
            <a:alphaModFix/>
          </a:blip>
          <a:srcRect/>
          <a:stretch/>
        </p:blipFill>
        <p:spPr>
          <a:xfrm>
            <a:off x="181429" y="1109436"/>
            <a:ext cx="3392488" cy="3524250"/>
          </a:xfrm>
          <a:prstGeom prst="rect">
            <a:avLst/>
          </a:prstGeom>
          <a:noFill/>
          <a:ln>
            <a:noFill/>
          </a:ln>
        </p:spPr>
      </p:pic>
      <p:pic>
        <p:nvPicPr>
          <p:cNvPr id="240" name="Google Shape;240;p29"/>
          <p:cNvPicPr preferRelativeResize="0"/>
          <p:nvPr/>
        </p:nvPicPr>
        <p:blipFill rotWithShape="1">
          <a:blip r:embed="rId4">
            <a:alphaModFix/>
          </a:blip>
          <a:srcRect/>
          <a:stretch/>
        </p:blipFill>
        <p:spPr>
          <a:xfrm>
            <a:off x="3912053" y="1042987"/>
            <a:ext cx="3664404" cy="3337939"/>
          </a:xfrm>
          <a:prstGeom prst="rect">
            <a:avLst/>
          </a:prstGeom>
          <a:noFill/>
          <a:ln>
            <a:noFill/>
          </a:ln>
        </p:spPr>
      </p:pic>
      <p:pic>
        <p:nvPicPr>
          <p:cNvPr id="241" name="Google Shape;241;p29"/>
          <p:cNvPicPr preferRelativeResize="0"/>
          <p:nvPr/>
        </p:nvPicPr>
        <p:blipFill rotWithShape="1">
          <a:blip r:embed="rId5">
            <a:alphaModFix/>
          </a:blip>
          <a:srcRect/>
          <a:stretch/>
        </p:blipFill>
        <p:spPr>
          <a:xfrm>
            <a:off x="8022580" y="1302785"/>
            <a:ext cx="1904422" cy="1426347"/>
          </a:xfrm>
          <a:prstGeom prst="rect">
            <a:avLst/>
          </a:prstGeom>
          <a:noFill/>
          <a:ln>
            <a:noFill/>
          </a:ln>
        </p:spPr>
      </p:pic>
      <p:pic>
        <p:nvPicPr>
          <p:cNvPr id="242" name="Google Shape;242;p29"/>
          <p:cNvPicPr preferRelativeResize="0"/>
          <p:nvPr/>
        </p:nvPicPr>
        <p:blipFill rotWithShape="1">
          <a:blip r:embed="rId6">
            <a:alphaModFix/>
          </a:blip>
          <a:srcRect/>
          <a:stretch/>
        </p:blipFill>
        <p:spPr>
          <a:xfrm>
            <a:off x="10192638" y="1202300"/>
            <a:ext cx="1817933" cy="1765835"/>
          </a:xfrm>
          <a:prstGeom prst="rect">
            <a:avLst/>
          </a:prstGeom>
          <a:noFill/>
          <a:ln>
            <a:noFill/>
          </a:ln>
        </p:spPr>
      </p:pic>
      <p:cxnSp>
        <p:nvCxnSpPr>
          <p:cNvPr id="243" name="Google Shape;243;p29"/>
          <p:cNvCxnSpPr/>
          <p:nvPr/>
        </p:nvCxnSpPr>
        <p:spPr>
          <a:xfrm rot="10800000" flipH="1">
            <a:off x="0" y="645129"/>
            <a:ext cx="12192000" cy="98474"/>
          </a:xfrm>
          <a:prstGeom prst="straightConnector1">
            <a:avLst/>
          </a:prstGeom>
          <a:noFill/>
          <a:ln w="9525" cap="flat" cmpd="sng">
            <a:solidFill>
              <a:schemeClr val="dk1"/>
            </a:solidFill>
            <a:prstDash val="solid"/>
            <a:miter lim="800000"/>
            <a:headEnd type="none" w="sm" len="sm"/>
            <a:tailEnd type="none" w="sm" len="sm"/>
          </a:ln>
        </p:spPr>
      </p:cxnSp>
      <p:pic>
        <p:nvPicPr>
          <p:cNvPr id="244" name="Google Shape;244;p29" descr="Silicon Wafer CZ 8 Inch N Type at Rs 4500/piece | Silicon Wafer | ID:  20549247712"/>
          <p:cNvPicPr preferRelativeResize="0"/>
          <p:nvPr/>
        </p:nvPicPr>
        <p:blipFill rotWithShape="1">
          <a:blip r:embed="rId7">
            <a:alphaModFix/>
          </a:blip>
          <a:srcRect/>
          <a:stretch/>
        </p:blipFill>
        <p:spPr>
          <a:xfrm>
            <a:off x="1816613" y="4680310"/>
            <a:ext cx="2695575" cy="1695450"/>
          </a:xfrm>
          <a:prstGeom prst="rect">
            <a:avLst/>
          </a:prstGeom>
          <a:noFill/>
          <a:ln>
            <a:noFill/>
          </a:ln>
        </p:spPr>
      </p:pic>
      <p:pic>
        <p:nvPicPr>
          <p:cNvPr id="245" name="Google Shape;245;p29"/>
          <p:cNvPicPr preferRelativeResize="0"/>
          <p:nvPr/>
        </p:nvPicPr>
        <p:blipFill rotWithShape="1">
          <a:blip r:embed="rId8">
            <a:alphaModFix/>
          </a:blip>
          <a:srcRect/>
          <a:stretch/>
        </p:blipFill>
        <p:spPr>
          <a:xfrm>
            <a:off x="7726283" y="3174492"/>
            <a:ext cx="4410910" cy="3201268"/>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4214446" y="-18288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Intrinsic Silicon</a:t>
            </a:r>
            <a:r>
              <a:rPr lang="en-US" sz="2800">
                <a:latin typeface="Times New Roman"/>
                <a:ea typeface="Times New Roman"/>
                <a:cs typeface="Times New Roman"/>
                <a:sym typeface="Times New Roman"/>
              </a:rPr>
              <a:t> </a:t>
            </a:r>
            <a:endParaRPr/>
          </a:p>
        </p:txBody>
      </p:sp>
      <p:pic>
        <p:nvPicPr>
          <p:cNvPr id="252" name="Google Shape;252;p30"/>
          <p:cNvPicPr preferRelativeResize="0"/>
          <p:nvPr/>
        </p:nvPicPr>
        <p:blipFill rotWithShape="1">
          <a:blip r:embed="rId3">
            <a:alphaModFix/>
          </a:blip>
          <a:srcRect/>
          <a:stretch/>
        </p:blipFill>
        <p:spPr>
          <a:xfrm>
            <a:off x="0" y="1042987"/>
            <a:ext cx="5238750" cy="4772025"/>
          </a:xfrm>
          <a:prstGeom prst="rect">
            <a:avLst/>
          </a:prstGeom>
          <a:noFill/>
          <a:ln>
            <a:noFill/>
          </a:ln>
        </p:spPr>
      </p:pic>
      <p:cxnSp>
        <p:nvCxnSpPr>
          <p:cNvPr id="253" name="Google Shape;253;p30"/>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pic>
        <p:nvPicPr>
          <p:cNvPr id="254" name="Google Shape;254;p30" descr="Electrons flowing from atom to atom in the element silicon"/>
          <p:cNvPicPr preferRelativeResize="0"/>
          <p:nvPr/>
        </p:nvPicPr>
        <p:blipFill rotWithShape="1">
          <a:blip r:embed="rId4">
            <a:alphaModFix/>
          </a:blip>
          <a:srcRect/>
          <a:stretch/>
        </p:blipFill>
        <p:spPr>
          <a:xfrm>
            <a:off x="5051474" y="1327541"/>
            <a:ext cx="5867400" cy="3300413"/>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5002237" y="-36694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Current Flow</a:t>
            </a:r>
            <a:endParaRPr/>
          </a:p>
        </p:txBody>
      </p:sp>
      <p:pic>
        <p:nvPicPr>
          <p:cNvPr id="261" name="Google Shape;261;p31"/>
          <p:cNvPicPr preferRelativeResize="0"/>
          <p:nvPr/>
        </p:nvPicPr>
        <p:blipFill rotWithShape="1">
          <a:blip r:embed="rId3">
            <a:alphaModFix/>
          </a:blip>
          <a:srcRect/>
          <a:stretch/>
        </p:blipFill>
        <p:spPr>
          <a:xfrm>
            <a:off x="3910819" y="935831"/>
            <a:ext cx="4876800" cy="3582988"/>
          </a:xfrm>
          <a:prstGeom prst="rect">
            <a:avLst/>
          </a:prstGeom>
          <a:noFill/>
          <a:ln>
            <a:noFill/>
          </a:ln>
        </p:spPr>
      </p:pic>
      <p:sp>
        <p:nvSpPr>
          <p:cNvPr id="262" name="Google Shape;262;p31"/>
          <p:cNvSpPr txBox="1"/>
          <p:nvPr/>
        </p:nvSpPr>
        <p:spPr>
          <a:xfrm>
            <a:off x="1777219" y="4711047"/>
            <a:ext cx="9144000" cy="9461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If a voltage is applied, then both the electron and the hole can contribute to a small current flow.</a:t>
            </a:r>
            <a:endParaRPr/>
          </a:p>
        </p:txBody>
      </p:sp>
      <p:cxnSp>
        <p:nvCxnSpPr>
          <p:cNvPr id="263" name="Google Shape;263;p31"/>
          <p:cNvCxnSpPr/>
          <p:nvPr/>
        </p:nvCxnSpPr>
        <p:spPr>
          <a:xfrm rot="10800000" flipH="1">
            <a:off x="0" y="645129"/>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3581400" y="-37931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Extrinsic semiconductor </a:t>
            </a:r>
            <a:r>
              <a:rPr lang="en-US" sz="2800" b="0" i="0" u="none" strike="noStrike" cap="none">
                <a:solidFill>
                  <a:srgbClr val="000000"/>
                </a:solidFill>
                <a:latin typeface="Times New Roman"/>
                <a:ea typeface="Times New Roman"/>
                <a:cs typeface="Times New Roman"/>
                <a:sym typeface="Times New Roman"/>
              </a:rPr>
              <a:t>(Doping) </a:t>
            </a:r>
            <a:endParaRPr sz="2800">
              <a:latin typeface="Times New Roman"/>
              <a:ea typeface="Times New Roman"/>
              <a:cs typeface="Times New Roman"/>
              <a:sym typeface="Times New Roman"/>
            </a:endParaRPr>
          </a:p>
        </p:txBody>
      </p:sp>
      <p:pic>
        <p:nvPicPr>
          <p:cNvPr id="270" name="Google Shape;270;p32" descr="impurity"/>
          <p:cNvPicPr preferRelativeResize="0"/>
          <p:nvPr/>
        </p:nvPicPr>
        <p:blipFill rotWithShape="1">
          <a:blip r:embed="rId3">
            <a:alphaModFix/>
          </a:blip>
          <a:srcRect/>
          <a:stretch/>
        </p:blipFill>
        <p:spPr>
          <a:xfrm>
            <a:off x="3581400" y="1600200"/>
            <a:ext cx="4953000" cy="3538538"/>
          </a:xfrm>
          <a:prstGeom prst="rect">
            <a:avLst/>
          </a:prstGeom>
          <a:noFill/>
          <a:ln>
            <a:noFill/>
          </a:ln>
        </p:spPr>
      </p:pic>
      <p:sp>
        <p:nvSpPr>
          <p:cNvPr id="271" name="Google Shape;271;p32"/>
          <p:cNvSpPr txBox="1"/>
          <p:nvPr/>
        </p:nvSpPr>
        <p:spPr>
          <a:xfrm>
            <a:off x="1524000" y="5484814"/>
            <a:ext cx="91440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Doping (adding an impurity) can produce 2 types of semi-conductors depending upon the element added.</a:t>
            </a:r>
            <a:endParaRPr/>
          </a:p>
        </p:txBody>
      </p:sp>
      <p:cxnSp>
        <p:nvCxnSpPr>
          <p:cNvPr id="272" name="Google Shape;272;p32"/>
          <p:cNvCxnSpPr/>
          <p:nvPr/>
        </p:nvCxnSpPr>
        <p:spPr>
          <a:xfrm rot="10800000" flipH="1">
            <a:off x="-14514" y="645129"/>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Effect transition="in" filter="fade">
                                      <p:cBhvr>
                                        <p:cTn id="7" dur="80"/>
                                        <p:tgtEl>
                                          <p:spTgt spid="2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4847046" y="-3571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P-Type Doping</a:t>
            </a:r>
            <a:endParaRPr/>
          </a:p>
        </p:txBody>
      </p:sp>
      <p:pic>
        <p:nvPicPr>
          <p:cNvPr id="279" name="Google Shape;279;p33"/>
          <p:cNvPicPr preferRelativeResize="0"/>
          <p:nvPr/>
        </p:nvPicPr>
        <p:blipFill rotWithShape="1">
          <a:blip r:embed="rId3">
            <a:alphaModFix/>
          </a:blip>
          <a:srcRect/>
          <a:stretch/>
        </p:blipFill>
        <p:spPr>
          <a:xfrm>
            <a:off x="266700" y="1187519"/>
            <a:ext cx="1257300" cy="1285875"/>
          </a:xfrm>
          <a:prstGeom prst="rect">
            <a:avLst/>
          </a:prstGeom>
          <a:noFill/>
          <a:ln>
            <a:noFill/>
          </a:ln>
        </p:spPr>
      </p:pic>
      <p:pic>
        <p:nvPicPr>
          <p:cNvPr id="280" name="Google Shape;280;p33"/>
          <p:cNvPicPr preferRelativeResize="0"/>
          <p:nvPr/>
        </p:nvPicPr>
        <p:blipFill rotWithShape="1">
          <a:blip r:embed="rId4">
            <a:alphaModFix/>
          </a:blip>
          <a:srcRect/>
          <a:stretch/>
        </p:blipFill>
        <p:spPr>
          <a:xfrm>
            <a:off x="266700" y="2473394"/>
            <a:ext cx="1247775" cy="1285875"/>
          </a:xfrm>
          <a:prstGeom prst="rect">
            <a:avLst/>
          </a:prstGeom>
          <a:noFill/>
          <a:ln>
            <a:noFill/>
          </a:ln>
        </p:spPr>
      </p:pic>
      <p:sp>
        <p:nvSpPr>
          <p:cNvPr id="281" name="Google Shape;281;p33"/>
          <p:cNvSpPr txBox="1"/>
          <p:nvPr/>
        </p:nvSpPr>
        <p:spPr>
          <a:xfrm>
            <a:off x="-532825" y="4260162"/>
            <a:ext cx="91440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In P-type doping, boron or </a:t>
            </a:r>
            <a:endParaRPr/>
          </a:p>
          <a:p>
            <a:pPr marL="0" marR="0" lvl="0" indent="0" algn="ctr" rtl="0">
              <a:spcBef>
                <a:spcPts val="120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gallium is the dopant.</a:t>
            </a:r>
            <a:endParaRPr/>
          </a:p>
        </p:txBody>
      </p:sp>
      <p:pic>
        <p:nvPicPr>
          <p:cNvPr id="282" name="Google Shape;282;p33"/>
          <p:cNvPicPr preferRelativeResize="0"/>
          <p:nvPr/>
        </p:nvPicPr>
        <p:blipFill rotWithShape="1">
          <a:blip r:embed="rId5">
            <a:alphaModFix/>
          </a:blip>
          <a:srcRect/>
          <a:stretch/>
        </p:blipFill>
        <p:spPr>
          <a:xfrm>
            <a:off x="2997888" y="968404"/>
            <a:ext cx="2817813" cy="3371850"/>
          </a:xfrm>
          <a:prstGeom prst="rect">
            <a:avLst/>
          </a:prstGeom>
          <a:noFill/>
          <a:ln>
            <a:noFill/>
          </a:ln>
        </p:spPr>
      </p:pic>
      <p:pic>
        <p:nvPicPr>
          <p:cNvPr id="283" name="Google Shape;283;p33"/>
          <p:cNvPicPr preferRelativeResize="0"/>
          <p:nvPr/>
        </p:nvPicPr>
        <p:blipFill rotWithShape="1">
          <a:blip r:embed="rId6">
            <a:alphaModFix/>
          </a:blip>
          <a:srcRect/>
          <a:stretch/>
        </p:blipFill>
        <p:spPr>
          <a:xfrm>
            <a:off x="7280065" y="1371629"/>
            <a:ext cx="3733800" cy="2565400"/>
          </a:xfrm>
          <a:prstGeom prst="rect">
            <a:avLst/>
          </a:prstGeom>
          <a:noFill/>
          <a:ln>
            <a:noFill/>
          </a:ln>
        </p:spPr>
      </p:pic>
      <p:sp>
        <p:nvSpPr>
          <p:cNvPr id="284" name="Google Shape;284;p33"/>
          <p:cNvSpPr txBox="1"/>
          <p:nvPr/>
        </p:nvSpPr>
        <p:spPr>
          <a:xfrm>
            <a:off x="6131414" y="4128263"/>
            <a:ext cx="61253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Holes can conduct current Holes accept electron</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 from a neighbor, moving the hole over a space </a:t>
            </a:r>
            <a:endParaRPr sz="2400">
              <a:solidFill>
                <a:schemeClr val="dk1"/>
              </a:solidFill>
              <a:latin typeface="Times New Roman"/>
              <a:ea typeface="Times New Roman"/>
              <a:cs typeface="Times New Roman"/>
              <a:sym typeface="Times New Roman"/>
            </a:endParaRPr>
          </a:p>
        </p:txBody>
      </p:sp>
      <p:cxnSp>
        <p:nvCxnSpPr>
          <p:cNvPr id="285" name="Google Shape;285;p33"/>
          <p:cNvCxnSpPr/>
          <p:nvPr/>
        </p:nvCxnSpPr>
        <p:spPr>
          <a:xfrm rot="10800000" flipH="1">
            <a:off x="-14514" y="645129"/>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p:cTn id="7" dur="8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Effect transition="in" filter="fade">
                                      <p:cBhvr>
                                        <p:cTn id="12" dur="8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p:nvPr/>
        </p:nvSpPr>
        <p:spPr>
          <a:xfrm>
            <a:off x="573257" y="702380"/>
            <a:ext cx="10515239" cy="512730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800" b="1" i="0" u="none" strike="noStrike" cap="none">
                <a:solidFill>
                  <a:schemeClr val="dk1"/>
                </a:solidFill>
                <a:latin typeface="Times New Roman"/>
                <a:ea typeface="Times New Roman"/>
                <a:cs typeface="Times New Roman"/>
                <a:sym typeface="Times New Roman"/>
              </a:rPr>
              <a:t>Junction Transistor</a:t>
            </a:r>
            <a:r>
              <a:rPr lang="en-US" sz="1800" b="0" i="0" u="none" strike="noStrike" cap="none">
                <a:solidFill>
                  <a:schemeClr val="dk1"/>
                </a:solidFill>
                <a:latin typeface="Times New Roman"/>
                <a:ea typeface="Times New Roman"/>
                <a:cs typeface="Times New Roman"/>
                <a:sym typeface="Times New Roman"/>
              </a:rPr>
              <a:t>: PNP and NPN junction transistors, Characteristics of the current flow across the base regions, Minority and majority carrier profiles, Transistor as a device in CB, CE and CC configurations, and their characteristics, Ebers-Moll Model of BJT.</a:t>
            </a:r>
            <a:endParaRPr sz="1600" b="0" i="0" u="none" strike="noStrike" cap="none">
              <a:solidFill>
                <a:schemeClr val="dk1"/>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800" b="1" i="0" u="none" strike="noStrike" cap="none">
                <a:solidFill>
                  <a:schemeClr val="dk1"/>
                </a:solidFill>
                <a:latin typeface="Times New Roman"/>
                <a:ea typeface="Times New Roman"/>
                <a:cs typeface="Times New Roman"/>
                <a:sym typeface="Times New Roman"/>
              </a:rPr>
              <a:t>Transistor Biasing:</a:t>
            </a:r>
            <a:r>
              <a:rPr lang="en-US" sz="16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Times New Roman"/>
                <a:ea typeface="Times New Roman"/>
                <a:cs typeface="Times New Roman"/>
                <a:sym typeface="Times New Roman"/>
              </a:rPr>
              <a:t>The Operating Point, DC &amp; AC Load Lines, Fixed Bias and Problems, Collector Feedback Bias, Emitter Feed Back Bias, Self-Bias and Problems, Stabilization, Various Stabilization Circuits, Thermal Runaway and Thermal Stability.</a:t>
            </a:r>
            <a:r>
              <a:rPr lang="en-US" sz="1600" b="0" i="0" u="none" strike="noStrike" cap="none">
                <a:solidFill>
                  <a:schemeClr val="dk1"/>
                </a:solidFill>
                <a:latin typeface="Calibri"/>
                <a:ea typeface="Calibri"/>
                <a:cs typeface="Calibri"/>
                <a:sym typeface="Calibri"/>
              </a:rPr>
              <a:t> </a:t>
            </a:r>
            <a:endParaRPr/>
          </a:p>
          <a:p>
            <a:pPr marL="0" marR="0" lvl="0" indent="0" algn="l" rtl="0">
              <a:lnSpc>
                <a:spcPct val="107000"/>
              </a:lnSpc>
              <a:spcBef>
                <a:spcPts val="800"/>
              </a:spcBef>
              <a:spcAft>
                <a:spcPts val="0"/>
              </a:spcAft>
              <a:buNone/>
            </a:pPr>
            <a:r>
              <a:rPr lang="en-US" sz="1800" b="1" i="0" u="none" strike="noStrike" cap="none">
                <a:solidFill>
                  <a:schemeClr val="dk1"/>
                </a:solidFill>
                <a:latin typeface="Times New Roman"/>
                <a:ea typeface="Times New Roman"/>
                <a:cs typeface="Times New Roman"/>
                <a:sym typeface="Times New Roman"/>
              </a:rPr>
              <a:t>Field Effect Transistors</a:t>
            </a:r>
            <a:r>
              <a:rPr lang="en-US" sz="1800" b="0" i="0" u="none" strike="noStrike" cap="none">
                <a:solidFill>
                  <a:schemeClr val="dk1"/>
                </a:solidFill>
                <a:latin typeface="Times New Roman"/>
                <a:ea typeface="Times New Roman"/>
                <a:cs typeface="Times New Roman"/>
                <a:sym typeface="Times New Roman"/>
              </a:rPr>
              <a:t>: JFET and its characteristics, Pinch off voltage and drain saturation current, </a:t>
            </a:r>
            <a:r>
              <a:rPr lang="en-US" sz="1800" b="1" i="0" u="none" strike="noStrike" cap="none">
                <a:solidFill>
                  <a:schemeClr val="dk1"/>
                </a:solidFill>
                <a:latin typeface="Times New Roman"/>
                <a:ea typeface="Times New Roman"/>
                <a:cs typeface="Times New Roman"/>
                <a:sym typeface="Times New Roman"/>
              </a:rPr>
              <a:t>MOS Capacitor</a:t>
            </a:r>
            <a:r>
              <a:rPr lang="en-US" sz="1800" b="0" i="0" u="none" strike="noStrike" cap="none">
                <a:solidFill>
                  <a:schemeClr val="dk1"/>
                </a:solidFill>
                <a:latin typeface="Times New Roman"/>
                <a:ea typeface="Times New Roman"/>
                <a:cs typeface="Times New Roman"/>
                <a:sym typeface="Times New Roman"/>
              </a:rPr>
              <a:t>, MOSFET: enhancement, depletion modes, Biasing of FETs, </a:t>
            </a:r>
            <a:r>
              <a:rPr lang="en-US" sz="1800" b="1" i="0" u="none" strike="noStrike" cap="none">
                <a:solidFill>
                  <a:schemeClr val="dk1"/>
                </a:solidFill>
                <a:latin typeface="Times New Roman"/>
                <a:ea typeface="Times New Roman"/>
                <a:cs typeface="Times New Roman"/>
                <a:sym typeface="Times New Roman"/>
              </a:rPr>
              <a:t>CV characteristics,</a:t>
            </a:r>
            <a:r>
              <a:rPr lang="en-US" sz="1800" b="0" i="0" u="none" strike="noStrike" cap="none">
                <a:solidFill>
                  <a:schemeClr val="dk1"/>
                </a:solidFill>
                <a:latin typeface="Times New Roman"/>
                <a:ea typeface="Times New Roman"/>
                <a:cs typeface="Times New Roman"/>
                <a:sym typeface="Times New Roman"/>
              </a:rPr>
              <a:t> </a:t>
            </a:r>
            <a:r>
              <a:rPr lang="en-US" sz="1800" b="1" i="0" u="none" strike="noStrike" cap="none">
                <a:solidFill>
                  <a:schemeClr val="dk1"/>
                </a:solidFill>
                <a:latin typeface="Times New Roman"/>
                <a:ea typeface="Times New Roman"/>
                <a:cs typeface="Times New Roman"/>
                <a:sym typeface="Times New Roman"/>
              </a:rPr>
              <a:t>Thin Film Transistors (TFTS), FINFET, vacuum transistors (latest technology currently used in semiconductor industry).</a:t>
            </a:r>
            <a:endParaRPr sz="1600" b="0" i="0" u="none" strike="noStrike" cap="none">
              <a:solidFill>
                <a:schemeClr val="dk1"/>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800" b="1" i="0" u="none" strike="noStrike" cap="none">
                <a:solidFill>
                  <a:schemeClr val="dk1"/>
                </a:solidFill>
                <a:latin typeface="Times New Roman"/>
                <a:ea typeface="Times New Roman"/>
                <a:cs typeface="Times New Roman"/>
                <a:sym typeface="Times New Roman"/>
              </a:rPr>
              <a:t>Small Signal Low Frequency Transistor Amplifier Circuits:</a:t>
            </a:r>
            <a:r>
              <a:rPr lang="en-US" sz="16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Times New Roman"/>
                <a:ea typeface="Times New Roman"/>
                <a:cs typeface="Times New Roman"/>
                <a:sym typeface="Times New Roman"/>
              </a:rPr>
              <a:t>Transistor hybrid model, Analysis of transistor amplifier circuits using ‘h’ parameters, Conversion formulae for the parameters of the three configurations, Analysis of single stage transistor amplifier circuits, RC coupled amplifier. Effect of bypass and coupling capacitors on the low frequency response of the amplifier, Emitter follower amplifier, FET amplifiers - low frequency and high frequency models, Amplifier configurations, Low and high frequency response of amplifier circuits, Analysis of single stage FET amplifier circuits. </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4744721" y="-3675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N-Type doping </a:t>
            </a:r>
            <a:endParaRPr/>
          </a:p>
        </p:txBody>
      </p:sp>
      <p:sp>
        <p:nvSpPr>
          <p:cNvPr id="292" name="Google Shape;292;p34"/>
          <p:cNvSpPr txBox="1"/>
          <p:nvPr/>
        </p:nvSpPr>
        <p:spPr>
          <a:xfrm>
            <a:off x="-1950721" y="4419600"/>
            <a:ext cx="11611429"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Phosphorus and arsenic each have five outer electrons, </a:t>
            </a:r>
            <a:endParaRPr/>
          </a:p>
          <a:p>
            <a:pPr marL="0" marR="0" lvl="0" indent="0" algn="ctr" rtl="0">
              <a:spcBef>
                <a:spcPts val="120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so they're out of place when they get into the silicon lattice.</a:t>
            </a:r>
            <a:endParaRPr/>
          </a:p>
        </p:txBody>
      </p:sp>
      <p:pic>
        <p:nvPicPr>
          <p:cNvPr id="293" name="Google Shape;293;p34"/>
          <p:cNvPicPr preferRelativeResize="0"/>
          <p:nvPr/>
        </p:nvPicPr>
        <p:blipFill rotWithShape="1">
          <a:blip r:embed="rId3">
            <a:alphaModFix/>
          </a:blip>
          <a:srcRect/>
          <a:stretch/>
        </p:blipFill>
        <p:spPr>
          <a:xfrm>
            <a:off x="1117600" y="825632"/>
            <a:ext cx="4297135" cy="3593968"/>
          </a:xfrm>
          <a:prstGeom prst="rect">
            <a:avLst/>
          </a:prstGeom>
          <a:noFill/>
          <a:ln>
            <a:noFill/>
          </a:ln>
        </p:spPr>
      </p:pic>
      <p:pic>
        <p:nvPicPr>
          <p:cNvPr id="294" name="Google Shape;294;p34"/>
          <p:cNvPicPr preferRelativeResize="0"/>
          <p:nvPr/>
        </p:nvPicPr>
        <p:blipFill rotWithShape="1">
          <a:blip r:embed="rId4">
            <a:alphaModFix/>
          </a:blip>
          <a:srcRect/>
          <a:stretch/>
        </p:blipFill>
        <p:spPr>
          <a:xfrm>
            <a:off x="7272563" y="1235868"/>
            <a:ext cx="3505200" cy="2405063"/>
          </a:xfrm>
          <a:prstGeom prst="rect">
            <a:avLst/>
          </a:prstGeom>
          <a:noFill/>
          <a:ln>
            <a:noFill/>
          </a:ln>
        </p:spPr>
      </p:pic>
      <p:sp>
        <p:nvSpPr>
          <p:cNvPr id="295" name="Google Shape;295;p34"/>
          <p:cNvSpPr txBox="1"/>
          <p:nvPr/>
        </p:nvSpPr>
        <p:spPr>
          <a:xfrm>
            <a:off x="7555592" y="3664267"/>
            <a:ext cx="859245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Electrons have a negative charge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96" name="Google Shape;296;p34"/>
          <p:cNvCxnSpPr/>
          <p:nvPr/>
        </p:nvCxnSpPr>
        <p:spPr>
          <a:xfrm rot="10800000" flipH="1">
            <a:off x="0" y="581728"/>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fade">
                                      <p:cBhvr>
                                        <p:cTn id="7" dur="8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fade">
                                      <p:cBhvr>
                                        <p:cTn id="12" dur="80"/>
                                        <p:tgtEl>
                                          <p:spTgt spid="2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p:nvPr/>
        </p:nvSpPr>
        <p:spPr>
          <a:xfrm>
            <a:off x="4673600" y="166311"/>
            <a:ext cx="609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chemeClr val="dk1"/>
                </a:solidFill>
                <a:latin typeface="Times New Roman"/>
                <a:ea typeface="Times New Roman"/>
                <a:cs typeface="Times New Roman"/>
                <a:sym typeface="Times New Roman"/>
              </a:rPr>
              <a:t>Number of Carriers</a:t>
            </a:r>
            <a:endParaRPr sz="2400" b="1">
              <a:solidFill>
                <a:schemeClr val="dk1"/>
              </a:solidFill>
              <a:latin typeface="Times New Roman"/>
              <a:ea typeface="Times New Roman"/>
              <a:cs typeface="Times New Roman"/>
              <a:sym typeface="Times New Roman"/>
            </a:endParaRPr>
          </a:p>
        </p:txBody>
      </p:sp>
      <p:sp>
        <p:nvSpPr>
          <p:cNvPr id="302" name="Google Shape;302;p35"/>
          <p:cNvSpPr txBox="1"/>
          <p:nvPr/>
        </p:nvSpPr>
        <p:spPr>
          <a:xfrm>
            <a:off x="783770" y="1210741"/>
            <a:ext cx="1020354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Therefore, the number of electrons and holes found between the energy levels E and E + dE in the </a:t>
            </a:r>
            <a:r>
              <a:rPr lang="en-US" sz="2400" b="1" i="0" u="none" strike="noStrike">
                <a:solidFill>
                  <a:schemeClr val="dk1"/>
                </a:solidFill>
                <a:latin typeface="Times New Roman"/>
                <a:ea typeface="Times New Roman"/>
                <a:cs typeface="Times New Roman"/>
                <a:sym typeface="Times New Roman"/>
              </a:rPr>
              <a:t>conduction band </a:t>
            </a:r>
            <a:r>
              <a:rPr lang="en-US" sz="2400" b="0" i="0" u="none" strike="noStrike">
                <a:solidFill>
                  <a:schemeClr val="dk1"/>
                </a:solidFill>
                <a:latin typeface="Times New Roman"/>
                <a:ea typeface="Times New Roman"/>
                <a:cs typeface="Times New Roman"/>
                <a:sym typeface="Times New Roman"/>
              </a:rPr>
              <a:t>is given by</a:t>
            </a:r>
            <a:endParaRPr sz="2400">
              <a:solidFill>
                <a:schemeClr val="dk1"/>
              </a:solidFill>
              <a:latin typeface="Times New Roman"/>
              <a:ea typeface="Times New Roman"/>
              <a:cs typeface="Times New Roman"/>
              <a:sym typeface="Times New Roman"/>
            </a:endParaRPr>
          </a:p>
        </p:txBody>
      </p:sp>
      <p:pic>
        <p:nvPicPr>
          <p:cNvPr id="303" name="Google Shape;303;p35"/>
          <p:cNvPicPr preferRelativeResize="0"/>
          <p:nvPr/>
        </p:nvPicPr>
        <p:blipFill rotWithShape="1">
          <a:blip r:embed="rId3">
            <a:alphaModFix/>
          </a:blip>
          <a:srcRect/>
          <a:stretch/>
        </p:blipFill>
        <p:spPr>
          <a:xfrm>
            <a:off x="3501239" y="2041738"/>
            <a:ext cx="4768604" cy="1008743"/>
          </a:xfrm>
          <a:prstGeom prst="rect">
            <a:avLst/>
          </a:prstGeom>
          <a:noFill/>
          <a:ln>
            <a:noFill/>
          </a:ln>
        </p:spPr>
      </p:pic>
      <p:pic>
        <p:nvPicPr>
          <p:cNvPr id="304" name="Google Shape;304;p35"/>
          <p:cNvPicPr preferRelativeResize="0"/>
          <p:nvPr/>
        </p:nvPicPr>
        <p:blipFill rotWithShape="1">
          <a:blip r:embed="rId4">
            <a:alphaModFix/>
          </a:blip>
          <a:srcRect/>
          <a:stretch/>
        </p:blipFill>
        <p:spPr>
          <a:xfrm>
            <a:off x="3188734" y="4382831"/>
            <a:ext cx="5117841" cy="1250708"/>
          </a:xfrm>
          <a:prstGeom prst="rect">
            <a:avLst/>
          </a:prstGeom>
          <a:noFill/>
          <a:ln>
            <a:noFill/>
          </a:ln>
        </p:spPr>
      </p:pic>
      <p:sp>
        <p:nvSpPr>
          <p:cNvPr id="305" name="Google Shape;305;p35"/>
          <p:cNvSpPr txBox="1"/>
          <p:nvPr/>
        </p:nvSpPr>
        <p:spPr>
          <a:xfrm>
            <a:off x="507999" y="3109463"/>
            <a:ext cx="1047931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Therefore, the number of electrons and holes found between the energy levels E and E + dE in the </a:t>
            </a:r>
            <a:r>
              <a:rPr lang="en-US" sz="2400" b="1">
                <a:solidFill>
                  <a:schemeClr val="dk1"/>
                </a:solidFill>
                <a:latin typeface="Times New Roman"/>
                <a:ea typeface="Times New Roman"/>
                <a:cs typeface="Times New Roman"/>
                <a:sym typeface="Times New Roman"/>
              </a:rPr>
              <a:t>valence</a:t>
            </a:r>
            <a:r>
              <a:rPr lang="en-US" sz="2400" b="1" i="0" u="none" strike="noStrike">
                <a:solidFill>
                  <a:schemeClr val="dk1"/>
                </a:solidFill>
                <a:latin typeface="Times New Roman"/>
                <a:ea typeface="Times New Roman"/>
                <a:cs typeface="Times New Roman"/>
                <a:sym typeface="Times New Roman"/>
              </a:rPr>
              <a:t> band </a:t>
            </a:r>
            <a:r>
              <a:rPr lang="en-US" sz="2400" b="0" i="0" u="none" strike="noStrike">
                <a:solidFill>
                  <a:schemeClr val="dk1"/>
                </a:solidFill>
                <a:latin typeface="Times New Roman"/>
                <a:ea typeface="Times New Roman"/>
                <a:cs typeface="Times New Roman"/>
                <a:sym typeface="Times New Roman"/>
              </a:rPr>
              <a:t>is given by</a:t>
            </a:r>
            <a:endParaRPr sz="2400">
              <a:solidFill>
                <a:schemeClr val="dk1"/>
              </a:solidFill>
              <a:latin typeface="Times New Roman"/>
              <a:ea typeface="Times New Roman"/>
              <a:cs typeface="Times New Roman"/>
              <a:sym typeface="Times New Roman"/>
            </a:endParaRPr>
          </a:p>
        </p:txBody>
      </p:sp>
      <p:cxnSp>
        <p:nvCxnSpPr>
          <p:cNvPr id="306" name="Google Shape;306;p35"/>
          <p:cNvCxnSpPr/>
          <p:nvPr/>
        </p:nvCxnSpPr>
        <p:spPr>
          <a:xfrm rot="10800000" flipH="1">
            <a:off x="-14514" y="645129"/>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6"/>
          <p:cNvPicPr preferRelativeResize="0"/>
          <p:nvPr/>
        </p:nvPicPr>
        <p:blipFill rotWithShape="1">
          <a:blip r:embed="rId3">
            <a:alphaModFix/>
          </a:blip>
          <a:srcRect/>
          <a:stretch/>
        </p:blipFill>
        <p:spPr>
          <a:xfrm>
            <a:off x="1830614" y="485894"/>
            <a:ext cx="7805057" cy="5529579"/>
          </a:xfrm>
          <a:prstGeom prst="rect">
            <a:avLst/>
          </a:prstGeom>
          <a:noFill/>
          <a:ln>
            <a:noFill/>
          </a:ln>
        </p:spPr>
      </p:pic>
      <p:pic>
        <p:nvPicPr>
          <p:cNvPr id="312" name="Google Shape;312;p36"/>
          <p:cNvPicPr preferRelativeResize="0"/>
          <p:nvPr/>
        </p:nvPicPr>
        <p:blipFill rotWithShape="1">
          <a:blip r:embed="rId4">
            <a:alphaModFix/>
          </a:blip>
          <a:srcRect/>
          <a:stretch/>
        </p:blipFill>
        <p:spPr>
          <a:xfrm>
            <a:off x="510736" y="5899052"/>
            <a:ext cx="9996714" cy="622299"/>
          </a:xfrm>
          <a:prstGeom prst="rect">
            <a:avLst/>
          </a:prstGeom>
          <a:noFill/>
          <a:ln>
            <a:noFill/>
          </a:ln>
        </p:spPr>
      </p:pic>
      <p:cxnSp>
        <p:nvCxnSpPr>
          <p:cNvPr id="313" name="Google Shape;313;p36"/>
          <p:cNvCxnSpPr/>
          <p:nvPr/>
        </p:nvCxnSpPr>
        <p:spPr>
          <a:xfrm rot="10800000" flipH="1">
            <a:off x="0" y="574482"/>
            <a:ext cx="12192000" cy="98474"/>
          </a:xfrm>
          <a:prstGeom prst="straightConnector1">
            <a:avLst/>
          </a:prstGeom>
          <a:noFill/>
          <a:ln w="9525" cap="flat" cmpd="sng">
            <a:solidFill>
              <a:schemeClr val="dk1"/>
            </a:solidFill>
            <a:prstDash val="solid"/>
            <a:miter lim="800000"/>
            <a:headEnd type="none" w="sm" len="sm"/>
            <a:tailEnd type="none" w="sm" len="sm"/>
          </a:ln>
        </p:spPr>
      </p:cxnSp>
      <p:sp>
        <p:nvSpPr>
          <p:cNvPr id="314" name="Google Shape;314;p36"/>
          <p:cNvSpPr txBox="1"/>
          <p:nvPr/>
        </p:nvSpPr>
        <p:spPr>
          <a:xfrm>
            <a:off x="1830614" y="36871"/>
            <a:ext cx="932992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The free carrier density for an Intrinsic and Extrinsic semiconductor  </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7"/>
          <p:cNvPicPr preferRelativeResize="0"/>
          <p:nvPr/>
        </p:nvPicPr>
        <p:blipFill rotWithShape="1">
          <a:blip r:embed="rId3">
            <a:alphaModFix/>
          </a:blip>
          <a:srcRect/>
          <a:stretch/>
        </p:blipFill>
        <p:spPr>
          <a:xfrm>
            <a:off x="2438400" y="533401"/>
            <a:ext cx="7391400" cy="5846763"/>
          </a:xfrm>
          <a:prstGeom prst="rect">
            <a:avLst/>
          </a:prstGeom>
          <a:noFill/>
          <a:ln>
            <a:noFill/>
          </a:ln>
        </p:spPr>
      </p:pic>
      <p:sp>
        <p:nvSpPr>
          <p:cNvPr id="320" name="Google Shape;320;p37"/>
          <p:cNvSpPr/>
          <p:nvPr/>
        </p:nvSpPr>
        <p:spPr>
          <a:xfrm>
            <a:off x="1466603" y="390408"/>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1" name="Google Shape;321;p37"/>
          <p:cNvSpPr/>
          <p:nvPr/>
        </p:nvSpPr>
        <p:spPr>
          <a:xfrm>
            <a:off x="1524001" y="-184666"/>
            <a:ext cx="184731" cy="36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22" name="Google Shape;322;p37" descr="C:\Users\USER\Downloads\II. Basic Theory Behind FED's_files\FED-FORM.GIF"/>
          <p:cNvPicPr preferRelativeResize="0"/>
          <p:nvPr/>
        </p:nvPicPr>
        <p:blipFill rotWithShape="1">
          <a:blip r:embed="rId4">
            <a:alphaModFix/>
          </a:blip>
          <a:srcRect t="12000"/>
          <a:stretch/>
        </p:blipFill>
        <p:spPr>
          <a:xfrm>
            <a:off x="8534400" y="4038601"/>
            <a:ext cx="1905000" cy="2124075"/>
          </a:xfrm>
          <a:prstGeom prst="rect">
            <a:avLst/>
          </a:prstGeom>
          <a:noFill/>
          <a:ln>
            <a:noFill/>
          </a:ln>
        </p:spPr>
      </p:pic>
      <p:pic>
        <p:nvPicPr>
          <p:cNvPr id="323" name="Google Shape;323;p37"/>
          <p:cNvPicPr preferRelativeResize="0"/>
          <p:nvPr/>
        </p:nvPicPr>
        <p:blipFill rotWithShape="1">
          <a:blip r:embed="rId5">
            <a:alphaModFix/>
          </a:blip>
          <a:srcRect/>
          <a:stretch/>
        </p:blipFill>
        <p:spPr>
          <a:xfrm>
            <a:off x="7772400" y="1981200"/>
            <a:ext cx="787400" cy="279400"/>
          </a:xfrm>
          <a:prstGeom prst="rect">
            <a:avLst/>
          </a:prstGeom>
          <a:noFill/>
          <a:ln>
            <a:noFill/>
          </a:ln>
        </p:spPr>
      </p:pic>
      <p:pic>
        <p:nvPicPr>
          <p:cNvPr id="324" name="Google Shape;324;p37"/>
          <p:cNvPicPr preferRelativeResize="0"/>
          <p:nvPr/>
        </p:nvPicPr>
        <p:blipFill rotWithShape="1">
          <a:blip r:embed="rId6">
            <a:alphaModFix/>
          </a:blip>
          <a:srcRect/>
          <a:stretch/>
        </p:blipFill>
        <p:spPr>
          <a:xfrm>
            <a:off x="2438400" y="3352800"/>
            <a:ext cx="1447800" cy="355600"/>
          </a:xfrm>
          <a:prstGeom prst="rect">
            <a:avLst/>
          </a:prstGeom>
          <a:noFill/>
          <a:ln>
            <a:noFill/>
          </a:ln>
        </p:spPr>
      </p:pic>
      <p:sp>
        <p:nvSpPr>
          <p:cNvPr id="325" name="Google Shape;325;p37"/>
          <p:cNvSpPr txBox="1"/>
          <p:nvPr/>
        </p:nvSpPr>
        <p:spPr>
          <a:xfrm>
            <a:off x="3162301" y="56706"/>
            <a:ext cx="64694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EMISSION OF ELECTRON FROM METALS </a:t>
            </a:r>
            <a:endParaRPr/>
          </a:p>
        </p:txBody>
      </p:sp>
      <p:sp>
        <p:nvSpPr>
          <p:cNvPr id="326" name="Google Shape;326;p37"/>
          <p:cNvSpPr/>
          <p:nvPr/>
        </p:nvSpPr>
        <p:spPr>
          <a:xfrm>
            <a:off x="1524000" y="6400801"/>
            <a:ext cx="8839200"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Times New Roman"/>
                <a:ea typeface="Times New Roman"/>
                <a:cs typeface="Times New Roman"/>
                <a:sym typeface="Times New Roman"/>
              </a:rPr>
              <a:t>Nanotube field electron emission: principle ,development, and applications. Yunhan Li1,et al Nanotechnology 26 (2015) 242001 (23pp) </a:t>
            </a:r>
            <a:endParaRPr/>
          </a:p>
        </p:txBody>
      </p:sp>
      <p:pic>
        <p:nvPicPr>
          <p:cNvPr id="327" name="Google Shape;327;p37"/>
          <p:cNvPicPr preferRelativeResize="0"/>
          <p:nvPr/>
        </p:nvPicPr>
        <p:blipFill rotWithShape="1">
          <a:blip r:embed="rId7">
            <a:alphaModFix/>
          </a:blip>
          <a:srcRect/>
          <a:stretch/>
        </p:blipFill>
        <p:spPr>
          <a:xfrm>
            <a:off x="6629400" y="3352800"/>
            <a:ext cx="965200" cy="330200"/>
          </a:xfrm>
          <a:prstGeom prst="rect">
            <a:avLst/>
          </a:prstGeom>
          <a:noFill/>
          <a:ln>
            <a:noFill/>
          </a:ln>
        </p:spPr>
      </p:pic>
      <p:sp>
        <p:nvSpPr>
          <p:cNvPr id="328" name="Google Shape;32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23</a:t>
            </a:fld>
            <a:endParaRPr sz="1200">
              <a:solidFill>
                <a:srgbClr val="898989"/>
              </a:solidFill>
              <a:latin typeface="Calibri"/>
              <a:ea typeface="Calibri"/>
              <a:cs typeface="Calibri"/>
              <a:sym typeface="Calibri"/>
            </a:endParaRPr>
          </a:p>
        </p:txBody>
      </p:sp>
      <p:cxnSp>
        <p:nvCxnSpPr>
          <p:cNvPr id="329" name="Google Shape;329;p37"/>
          <p:cNvCxnSpPr/>
          <p:nvPr/>
        </p:nvCxnSpPr>
        <p:spPr>
          <a:xfrm rot="10800000" flipH="1">
            <a:off x="0" y="477836"/>
            <a:ext cx="12041945" cy="55565"/>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cxnSp>
        <p:nvCxnSpPr>
          <p:cNvPr id="334" name="Google Shape;334;p38"/>
          <p:cNvCxnSpPr/>
          <p:nvPr/>
        </p:nvCxnSpPr>
        <p:spPr>
          <a:xfrm rot="10800000" flipH="1">
            <a:off x="150055" y="690172"/>
            <a:ext cx="12041945" cy="55565"/>
          </a:xfrm>
          <a:prstGeom prst="straightConnector1">
            <a:avLst/>
          </a:prstGeom>
          <a:noFill/>
          <a:ln w="19050" cap="flat" cmpd="sng">
            <a:solidFill>
              <a:schemeClr val="dk1"/>
            </a:solidFill>
            <a:prstDash val="solid"/>
            <a:miter lim="800000"/>
            <a:headEnd type="none" w="sm" len="sm"/>
            <a:tailEnd type="none" w="sm" len="sm"/>
          </a:ln>
        </p:spPr>
      </p:cxnSp>
      <p:sp>
        <p:nvSpPr>
          <p:cNvPr id="335" name="Google Shape;335;p38"/>
          <p:cNvSpPr txBox="1"/>
          <p:nvPr/>
        </p:nvSpPr>
        <p:spPr>
          <a:xfrm>
            <a:off x="5089442" y="108504"/>
            <a:ext cx="280076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Junction formation </a:t>
            </a:r>
            <a:endParaRPr sz="2400" b="1">
              <a:solidFill>
                <a:schemeClr val="dk1"/>
              </a:solidFill>
              <a:latin typeface="Times New Roman"/>
              <a:ea typeface="Times New Roman"/>
              <a:cs typeface="Times New Roman"/>
              <a:sym typeface="Times New Roman"/>
            </a:endParaRPr>
          </a:p>
        </p:txBody>
      </p:sp>
      <p:sp>
        <p:nvSpPr>
          <p:cNvPr id="336" name="Google Shape;336;p38"/>
          <p:cNvSpPr txBox="1"/>
          <p:nvPr/>
        </p:nvSpPr>
        <p:spPr>
          <a:xfrm>
            <a:off x="1899138" y="1350498"/>
            <a:ext cx="5817875"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Times New Roman"/>
              <a:buAutoNum type="arabicParenR"/>
            </a:pPr>
            <a:r>
              <a:rPr lang="en-US" sz="2400">
                <a:solidFill>
                  <a:schemeClr val="dk1"/>
                </a:solidFill>
                <a:latin typeface="Times New Roman"/>
                <a:ea typeface="Times New Roman"/>
                <a:cs typeface="Times New Roman"/>
                <a:sym typeface="Times New Roman"/>
              </a:rPr>
              <a:t>Metal –Metal formation</a:t>
            </a:r>
            <a:endParaRPr/>
          </a:p>
          <a:p>
            <a:pPr marL="342900" marR="0" lvl="0" indent="-342900" algn="l" rtl="0">
              <a:spcBef>
                <a:spcPts val="0"/>
              </a:spcBef>
              <a:spcAft>
                <a:spcPts val="0"/>
              </a:spcAft>
              <a:buClr>
                <a:schemeClr val="dk1"/>
              </a:buClr>
              <a:buSzPts val="2400"/>
              <a:buFont typeface="Times New Roman"/>
              <a:buAutoNum type="arabicParenR"/>
            </a:pPr>
            <a:r>
              <a:rPr lang="en-US" sz="2400">
                <a:solidFill>
                  <a:schemeClr val="dk1"/>
                </a:solidFill>
                <a:latin typeface="Times New Roman"/>
                <a:ea typeface="Times New Roman"/>
                <a:cs typeface="Times New Roman"/>
                <a:sym typeface="Times New Roman"/>
              </a:rPr>
              <a:t>Semiconductor- Metal formation </a:t>
            </a:r>
            <a:endParaRPr/>
          </a:p>
          <a:p>
            <a:pPr marL="342900" marR="0" lvl="0" indent="-342900" algn="l" rtl="0">
              <a:spcBef>
                <a:spcPts val="0"/>
              </a:spcBef>
              <a:spcAft>
                <a:spcPts val="0"/>
              </a:spcAft>
              <a:buClr>
                <a:schemeClr val="dk1"/>
              </a:buClr>
              <a:buSzPts val="2400"/>
              <a:buFont typeface="Times New Roman"/>
              <a:buAutoNum type="arabicParenR"/>
            </a:pPr>
            <a:r>
              <a:rPr lang="en-US" sz="2400">
                <a:solidFill>
                  <a:schemeClr val="dk1"/>
                </a:solidFill>
                <a:latin typeface="Times New Roman"/>
                <a:ea typeface="Times New Roman"/>
                <a:cs typeface="Times New Roman"/>
                <a:sym typeface="Times New Roman"/>
              </a:rPr>
              <a:t>Semiconductor- semiconductor formation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cxnSp>
        <p:nvCxnSpPr>
          <p:cNvPr id="341" name="Google Shape;341;p39"/>
          <p:cNvCxnSpPr/>
          <p:nvPr/>
        </p:nvCxnSpPr>
        <p:spPr>
          <a:xfrm rot="10800000" flipH="1">
            <a:off x="0" y="574482"/>
            <a:ext cx="12192000" cy="98474"/>
          </a:xfrm>
          <a:prstGeom prst="straightConnector1">
            <a:avLst/>
          </a:prstGeom>
          <a:noFill/>
          <a:ln w="9525" cap="flat" cmpd="sng">
            <a:solidFill>
              <a:schemeClr val="dk1"/>
            </a:solidFill>
            <a:prstDash val="solid"/>
            <a:miter lim="800000"/>
            <a:headEnd type="none" w="sm" len="sm"/>
            <a:tailEnd type="none" w="sm" len="sm"/>
          </a:ln>
        </p:spPr>
      </p:cxnSp>
      <p:sp>
        <p:nvSpPr>
          <p:cNvPr id="342" name="Google Shape;342;p39"/>
          <p:cNvSpPr txBox="1"/>
          <p:nvPr/>
        </p:nvSpPr>
        <p:spPr>
          <a:xfrm>
            <a:off x="4417255" y="112817"/>
            <a:ext cx="44094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Metal -Semiconductor Junction </a:t>
            </a:r>
            <a:endParaRPr sz="2400" b="1">
              <a:solidFill>
                <a:schemeClr val="dk1"/>
              </a:solidFill>
              <a:latin typeface="Times New Roman"/>
              <a:ea typeface="Times New Roman"/>
              <a:cs typeface="Times New Roman"/>
              <a:sym typeface="Times New Roman"/>
            </a:endParaRPr>
          </a:p>
        </p:txBody>
      </p:sp>
      <p:sp>
        <p:nvSpPr>
          <p:cNvPr id="343" name="Google Shape;343;p39"/>
          <p:cNvSpPr txBox="1"/>
          <p:nvPr/>
        </p:nvSpPr>
        <p:spPr>
          <a:xfrm>
            <a:off x="140676" y="733968"/>
            <a:ext cx="1165742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Depending on the semiconductor and metal used, the contact may be </a:t>
            </a:r>
            <a:r>
              <a:rPr lang="en-US" sz="2400" b="1" i="0" u="none" strike="noStrike">
                <a:solidFill>
                  <a:srgbClr val="00B050"/>
                </a:solidFill>
                <a:latin typeface="Times New Roman"/>
                <a:ea typeface="Times New Roman"/>
                <a:cs typeface="Times New Roman"/>
                <a:sym typeface="Times New Roman"/>
              </a:rPr>
              <a:t>rectifying or ohmic</a:t>
            </a:r>
            <a:r>
              <a:rPr lang="en-US" sz="2400" b="0" i="0" u="none" strike="noStrike">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344" name="Google Shape;344;p39"/>
          <p:cNvSpPr txBox="1"/>
          <p:nvPr/>
        </p:nvSpPr>
        <p:spPr>
          <a:xfrm>
            <a:off x="140676" y="1749087"/>
            <a:ext cx="1188720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A </a:t>
            </a:r>
            <a:r>
              <a:rPr lang="en-US" sz="2400" b="1" i="0" u="none" strike="noStrike">
                <a:solidFill>
                  <a:srgbClr val="00B050"/>
                </a:solidFill>
                <a:latin typeface="Times New Roman"/>
                <a:ea typeface="Times New Roman"/>
                <a:cs typeface="Times New Roman"/>
                <a:sym typeface="Times New Roman"/>
              </a:rPr>
              <a:t>rectifying contact </a:t>
            </a:r>
            <a:r>
              <a:rPr lang="en-US" sz="2400" b="0" i="0" u="none" strike="noStrike">
                <a:solidFill>
                  <a:schemeClr val="dk1"/>
                </a:solidFill>
                <a:latin typeface="Times New Roman"/>
                <a:ea typeface="Times New Roman"/>
                <a:cs typeface="Times New Roman"/>
                <a:sym typeface="Times New Roman"/>
              </a:rPr>
              <a:t>allows current to pass in one direction only while it blocks the movement of carriers in the opposite direction.</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345" name="Google Shape;345;p39"/>
          <p:cNvSpPr txBox="1"/>
          <p:nvPr/>
        </p:nvSpPr>
        <p:spPr>
          <a:xfrm>
            <a:off x="140676" y="2835032"/>
            <a:ext cx="88204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A</a:t>
            </a:r>
            <a:r>
              <a:rPr lang="en-US" sz="2400" b="1" i="0" u="none" strike="noStrike">
                <a:solidFill>
                  <a:schemeClr val="dk1"/>
                </a:solidFill>
                <a:latin typeface="Times New Roman"/>
                <a:ea typeface="Times New Roman"/>
                <a:cs typeface="Times New Roman"/>
                <a:sym typeface="Times New Roman"/>
              </a:rPr>
              <a:t>n </a:t>
            </a:r>
            <a:r>
              <a:rPr lang="en-US" sz="2400" b="1" i="0" u="none" strike="noStrike">
                <a:solidFill>
                  <a:srgbClr val="00B050"/>
                </a:solidFill>
                <a:latin typeface="Times New Roman"/>
                <a:ea typeface="Times New Roman"/>
                <a:cs typeface="Times New Roman"/>
                <a:sym typeface="Times New Roman"/>
              </a:rPr>
              <a:t>ohmic contact </a:t>
            </a:r>
            <a:r>
              <a:rPr lang="en-US" sz="2400" b="0" i="0" u="none" strike="noStrike">
                <a:solidFill>
                  <a:schemeClr val="dk1"/>
                </a:solidFill>
                <a:latin typeface="Times New Roman"/>
                <a:ea typeface="Times New Roman"/>
                <a:cs typeface="Times New Roman"/>
                <a:sym typeface="Times New Roman"/>
              </a:rPr>
              <a:t>allows current to pass in either direction</a:t>
            </a:r>
            <a:r>
              <a:rPr lang="en-US" sz="1800" b="0" i="0" u="none" strike="noStrike">
                <a:solidFill>
                  <a:schemeClr val="dk1"/>
                </a:solidFill>
                <a:latin typeface="Old Standard TT"/>
                <a:ea typeface="Old Standard TT"/>
                <a:cs typeface="Old Standard TT"/>
                <a:sym typeface="Old Standard TT"/>
              </a:rPr>
              <a:t>.</a:t>
            </a:r>
            <a:endParaRPr sz="1800">
              <a:solidFill>
                <a:schemeClr val="dk1"/>
              </a:solidFill>
              <a:latin typeface="Calibri"/>
              <a:ea typeface="Calibri"/>
              <a:cs typeface="Calibri"/>
              <a:sym typeface="Calibri"/>
            </a:endParaRPr>
          </a:p>
        </p:txBody>
      </p:sp>
      <p:sp>
        <p:nvSpPr>
          <p:cNvPr id="346" name="Google Shape;346;p39"/>
          <p:cNvSpPr txBox="1"/>
          <p:nvPr/>
        </p:nvSpPr>
        <p:spPr>
          <a:xfrm>
            <a:off x="140676" y="3619862"/>
            <a:ext cx="1150268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If the semiconductor is </a:t>
            </a:r>
            <a:r>
              <a:rPr lang="en-US" sz="2400" b="1" i="0" u="none" strike="noStrike">
                <a:solidFill>
                  <a:srgbClr val="00B050"/>
                </a:solidFill>
                <a:latin typeface="Times New Roman"/>
                <a:ea typeface="Times New Roman"/>
                <a:cs typeface="Times New Roman"/>
                <a:sym typeface="Times New Roman"/>
              </a:rPr>
              <a:t>n-type with Ф</a:t>
            </a:r>
            <a:r>
              <a:rPr lang="en-US" sz="2400" b="1" i="0" u="none" strike="noStrike" baseline="-25000">
                <a:solidFill>
                  <a:srgbClr val="00B050"/>
                </a:solidFill>
                <a:latin typeface="Times New Roman"/>
                <a:ea typeface="Times New Roman"/>
                <a:cs typeface="Times New Roman"/>
                <a:sym typeface="Times New Roman"/>
              </a:rPr>
              <a:t>S</a:t>
            </a:r>
            <a:r>
              <a:rPr lang="en-US" sz="2400" b="1" i="0" u="none" strike="noStrike">
                <a:solidFill>
                  <a:srgbClr val="00B050"/>
                </a:solidFill>
                <a:latin typeface="Times New Roman"/>
                <a:ea typeface="Times New Roman"/>
                <a:cs typeface="Times New Roman"/>
                <a:sym typeface="Times New Roman"/>
              </a:rPr>
              <a:t> &lt; Ф</a:t>
            </a:r>
            <a:r>
              <a:rPr lang="en-US" sz="2400" b="1" i="0" u="none" strike="noStrike" baseline="-25000">
                <a:solidFill>
                  <a:srgbClr val="00B050"/>
                </a:solidFill>
                <a:latin typeface="Times New Roman"/>
                <a:ea typeface="Times New Roman"/>
                <a:cs typeface="Times New Roman"/>
                <a:sym typeface="Times New Roman"/>
              </a:rPr>
              <a:t>M</a:t>
            </a:r>
            <a:r>
              <a:rPr lang="en-US" sz="2400" b="1" i="0" u="none" strike="noStrike">
                <a:solidFill>
                  <a:srgbClr val="00B050"/>
                </a:solidFill>
                <a:latin typeface="Times New Roman"/>
                <a:ea typeface="Times New Roman"/>
                <a:cs typeface="Times New Roman"/>
                <a:sym typeface="Times New Roman"/>
              </a:rPr>
              <a:t> </a:t>
            </a:r>
            <a:r>
              <a:rPr lang="en-US" sz="2400" b="0" i="0" u="none" strike="noStrike">
                <a:solidFill>
                  <a:schemeClr val="dk1"/>
                </a:solidFill>
                <a:latin typeface="Times New Roman"/>
                <a:ea typeface="Times New Roman"/>
                <a:cs typeface="Times New Roman"/>
                <a:sym typeface="Times New Roman"/>
              </a:rPr>
              <a:t>or if it is </a:t>
            </a:r>
            <a:r>
              <a:rPr lang="en-US" sz="2400" b="1" i="0" u="none" strike="noStrike">
                <a:solidFill>
                  <a:srgbClr val="00B050"/>
                </a:solidFill>
                <a:latin typeface="Times New Roman"/>
                <a:ea typeface="Times New Roman"/>
                <a:cs typeface="Times New Roman"/>
                <a:sym typeface="Times New Roman"/>
              </a:rPr>
              <a:t>p-type with Ф</a:t>
            </a:r>
            <a:r>
              <a:rPr lang="en-US" sz="2400" b="1" i="0" u="none" strike="noStrike" baseline="-25000">
                <a:solidFill>
                  <a:srgbClr val="00B050"/>
                </a:solidFill>
                <a:latin typeface="Times New Roman"/>
                <a:ea typeface="Times New Roman"/>
                <a:cs typeface="Times New Roman"/>
                <a:sym typeface="Times New Roman"/>
              </a:rPr>
              <a:t>S</a:t>
            </a:r>
            <a:r>
              <a:rPr lang="en-US" sz="2400" b="1" i="0" u="none" strike="noStrike">
                <a:solidFill>
                  <a:srgbClr val="00B050"/>
                </a:solidFill>
                <a:latin typeface="Times New Roman"/>
                <a:ea typeface="Times New Roman"/>
                <a:cs typeface="Times New Roman"/>
                <a:sym typeface="Times New Roman"/>
              </a:rPr>
              <a:t> &gt; Ф</a:t>
            </a:r>
            <a:r>
              <a:rPr lang="en-US" sz="2400" b="1" i="0" u="none" strike="noStrike" baseline="-25000">
                <a:solidFill>
                  <a:srgbClr val="00B050"/>
                </a:solidFill>
                <a:latin typeface="Times New Roman"/>
                <a:ea typeface="Times New Roman"/>
                <a:cs typeface="Times New Roman"/>
                <a:sym typeface="Times New Roman"/>
              </a:rPr>
              <a:t>M</a:t>
            </a:r>
            <a:r>
              <a:rPr lang="en-US" sz="2400" b="1" i="0" u="none" strike="noStrike">
                <a:solidFill>
                  <a:srgbClr val="00B050"/>
                </a:solidFill>
                <a:latin typeface="Times New Roman"/>
                <a:ea typeface="Times New Roman"/>
                <a:cs typeface="Times New Roman"/>
                <a:sym typeface="Times New Roman"/>
              </a:rPr>
              <a:t> </a:t>
            </a:r>
            <a:r>
              <a:rPr lang="en-US" sz="2400" b="0" i="0" u="none" strike="noStrike">
                <a:solidFill>
                  <a:schemeClr val="dk1"/>
                </a:solidFill>
                <a:latin typeface="Times New Roman"/>
                <a:ea typeface="Times New Roman"/>
                <a:cs typeface="Times New Roman"/>
                <a:sym typeface="Times New Roman"/>
              </a:rPr>
              <a:t>the contact formed is </a:t>
            </a:r>
            <a:r>
              <a:rPr lang="en-US" sz="2400" b="1" i="0" u="none" strike="noStrike">
                <a:solidFill>
                  <a:srgbClr val="00B050"/>
                </a:solidFill>
                <a:latin typeface="Times New Roman"/>
                <a:ea typeface="Times New Roman"/>
                <a:cs typeface="Times New Roman"/>
                <a:sym typeface="Times New Roman"/>
              </a:rPr>
              <a:t>rectifying or blocking</a:t>
            </a:r>
            <a:r>
              <a:rPr lang="en-US" sz="1800" b="0" i="0" u="none" strike="noStrike">
                <a:solidFill>
                  <a:schemeClr val="dk1"/>
                </a:solidFill>
                <a:latin typeface="Old Standard TT"/>
                <a:ea typeface="Old Standard TT"/>
                <a:cs typeface="Old Standard TT"/>
                <a:sym typeface="Old Standard TT"/>
              </a:rPr>
              <a:t>.</a:t>
            </a:r>
            <a:endParaRPr sz="1800">
              <a:solidFill>
                <a:schemeClr val="dk1"/>
              </a:solidFill>
              <a:latin typeface="Calibri"/>
              <a:ea typeface="Calibri"/>
              <a:cs typeface="Calibri"/>
              <a:sym typeface="Calibri"/>
            </a:endParaRPr>
          </a:p>
        </p:txBody>
      </p:sp>
      <p:sp>
        <p:nvSpPr>
          <p:cNvPr id="347" name="Google Shape;347;p39"/>
          <p:cNvSpPr txBox="1"/>
          <p:nvPr/>
        </p:nvSpPr>
        <p:spPr>
          <a:xfrm>
            <a:off x="140676" y="4807236"/>
            <a:ext cx="1133387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If the semiconductor is </a:t>
            </a:r>
            <a:r>
              <a:rPr lang="en-US" sz="2400" b="1" i="0" u="none" strike="noStrike">
                <a:solidFill>
                  <a:srgbClr val="00B050"/>
                </a:solidFill>
                <a:latin typeface="Times New Roman"/>
                <a:ea typeface="Times New Roman"/>
                <a:cs typeface="Times New Roman"/>
                <a:sym typeface="Times New Roman"/>
              </a:rPr>
              <a:t>n-type with Ф</a:t>
            </a:r>
            <a:r>
              <a:rPr lang="en-US" sz="2400" b="1" i="0" u="none" strike="noStrike" baseline="-25000">
                <a:solidFill>
                  <a:srgbClr val="00B050"/>
                </a:solidFill>
                <a:latin typeface="Times New Roman"/>
                <a:ea typeface="Times New Roman"/>
                <a:cs typeface="Times New Roman"/>
                <a:sym typeface="Times New Roman"/>
              </a:rPr>
              <a:t>S</a:t>
            </a:r>
            <a:r>
              <a:rPr lang="en-US" sz="2400" b="1" i="0" u="none" strike="noStrike">
                <a:solidFill>
                  <a:srgbClr val="00B050"/>
                </a:solidFill>
                <a:latin typeface="Times New Roman"/>
                <a:ea typeface="Times New Roman"/>
                <a:cs typeface="Times New Roman"/>
                <a:sym typeface="Times New Roman"/>
              </a:rPr>
              <a:t> </a:t>
            </a:r>
            <a:r>
              <a:rPr lang="en-US" sz="2400" b="1">
                <a:solidFill>
                  <a:srgbClr val="00B050"/>
                </a:solidFill>
                <a:latin typeface="Times New Roman"/>
                <a:ea typeface="Times New Roman"/>
                <a:cs typeface="Times New Roman"/>
                <a:sym typeface="Times New Roman"/>
              </a:rPr>
              <a:t>&gt;</a:t>
            </a:r>
            <a:r>
              <a:rPr lang="en-US" sz="2400" b="1" i="0" u="none" strike="noStrike">
                <a:solidFill>
                  <a:srgbClr val="00B050"/>
                </a:solidFill>
                <a:latin typeface="Times New Roman"/>
                <a:ea typeface="Times New Roman"/>
                <a:cs typeface="Times New Roman"/>
                <a:sym typeface="Times New Roman"/>
              </a:rPr>
              <a:t>Ф</a:t>
            </a:r>
            <a:r>
              <a:rPr lang="en-US" sz="2400" b="1" i="0" u="none" strike="noStrike" baseline="-25000">
                <a:solidFill>
                  <a:srgbClr val="00B050"/>
                </a:solidFill>
                <a:latin typeface="Times New Roman"/>
                <a:ea typeface="Times New Roman"/>
                <a:cs typeface="Times New Roman"/>
                <a:sym typeface="Times New Roman"/>
              </a:rPr>
              <a:t>M</a:t>
            </a:r>
            <a:r>
              <a:rPr lang="en-US" sz="2400" b="1" i="0" u="none" strike="noStrike">
                <a:solidFill>
                  <a:srgbClr val="00B050"/>
                </a:solidFill>
                <a:latin typeface="Times New Roman"/>
                <a:ea typeface="Times New Roman"/>
                <a:cs typeface="Times New Roman"/>
                <a:sym typeface="Times New Roman"/>
              </a:rPr>
              <a:t> </a:t>
            </a:r>
            <a:r>
              <a:rPr lang="en-US" sz="2400" b="0" i="0" u="none" strike="noStrike">
                <a:solidFill>
                  <a:schemeClr val="dk1"/>
                </a:solidFill>
                <a:latin typeface="Times New Roman"/>
                <a:ea typeface="Times New Roman"/>
                <a:cs typeface="Times New Roman"/>
                <a:sym typeface="Times New Roman"/>
              </a:rPr>
              <a:t>or if it is </a:t>
            </a:r>
            <a:r>
              <a:rPr lang="en-US" sz="2400" b="1" i="0" u="none" strike="noStrike">
                <a:solidFill>
                  <a:srgbClr val="00B050"/>
                </a:solidFill>
                <a:latin typeface="Times New Roman"/>
                <a:ea typeface="Times New Roman"/>
                <a:cs typeface="Times New Roman"/>
                <a:sym typeface="Times New Roman"/>
              </a:rPr>
              <a:t>p-type with Ф</a:t>
            </a:r>
            <a:r>
              <a:rPr lang="en-US" sz="2400" b="1" i="0" u="none" strike="noStrike" baseline="-25000">
                <a:solidFill>
                  <a:srgbClr val="00B050"/>
                </a:solidFill>
                <a:latin typeface="Times New Roman"/>
                <a:ea typeface="Times New Roman"/>
                <a:cs typeface="Times New Roman"/>
                <a:sym typeface="Times New Roman"/>
              </a:rPr>
              <a:t>S</a:t>
            </a:r>
            <a:r>
              <a:rPr lang="en-US" sz="2400" b="1" i="0" u="none" strike="noStrike">
                <a:solidFill>
                  <a:srgbClr val="00B050"/>
                </a:solidFill>
                <a:latin typeface="Times New Roman"/>
                <a:ea typeface="Times New Roman"/>
                <a:cs typeface="Times New Roman"/>
                <a:sym typeface="Times New Roman"/>
              </a:rPr>
              <a:t> &lt; Ф</a:t>
            </a:r>
            <a:r>
              <a:rPr lang="en-US" sz="2400" b="1" i="0" u="none" strike="noStrike" baseline="-25000">
                <a:solidFill>
                  <a:srgbClr val="00B050"/>
                </a:solidFill>
                <a:latin typeface="Times New Roman"/>
                <a:ea typeface="Times New Roman"/>
                <a:cs typeface="Times New Roman"/>
                <a:sym typeface="Times New Roman"/>
              </a:rPr>
              <a:t>M</a:t>
            </a:r>
            <a:r>
              <a:rPr lang="en-US" sz="2400" b="1" i="0" u="none" strike="noStrike">
                <a:solidFill>
                  <a:srgbClr val="00B050"/>
                </a:solidFill>
                <a:latin typeface="Times New Roman"/>
                <a:ea typeface="Times New Roman"/>
                <a:cs typeface="Times New Roman"/>
                <a:sym typeface="Times New Roman"/>
              </a:rPr>
              <a:t> </a:t>
            </a:r>
            <a:r>
              <a:rPr lang="en-US" sz="2400" b="0" i="0" u="none" strike="noStrike">
                <a:solidFill>
                  <a:schemeClr val="dk1"/>
                </a:solidFill>
                <a:latin typeface="Times New Roman"/>
                <a:ea typeface="Times New Roman"/>
                <a:cs typeface="Times New Roman"/>
                <a:sym typeface="Times New Roman"/>
              </a:rPr>
              <a:t>the contact formed is ohmic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2" name="Google Shape;352;p40"/>
          <p:cNvCxnSpPr/>
          <p:nvPr/>
        </p:nvCxnSpPr>
        <p:spPr>
          <a:xfrm rot="10800000" flipH="1">
            <a:off x="0" y="574482"/>
            <a:ext cx="12192000" cy="98474"/>
          </a:xfrm>
          <a:prstGeom prst="straightConnector1">
            <a:avLst/>
          </a:prstGeom>
          <a:noFill/>
          <a:ln w="9525" cap="flat" cmpd="sng">
            <a:solidFill>
              <a:schemeClr val="dk1"/>
            </a:solidFill>
            <a:prstDash val="solid"/>
            <a:miter lim="800000"/>
            <a:headEnd type="none" w="sm" len="sm"/>
            <a:tailEnd type="none" w="sm" len="sm"/>
          </a:ln>
        </p:spPr>
      </p:cxnSp>
      <p:pic>
        <p:nvPicPr>
          <p:cNvPr id="353" name="Google Shape;353;p40"/>
          <p:cNvPicPr preferRelativeResize="0"/>
          <p:nvPr/>
        </p:nvPicPr>
        <p:blipFill rotWithShape="1">
          <a:blip r:embed="rId3">
            <a:alphaModFix/>
          </a:blip>
          <a:srcRect/>
          <a:stretch/>
        </p:blipFill>
        <p:spPr>
          <a:xfrm>
            <a:off x="560102" y="872198"/>
            <a:ext cx="11631898" cy="5092503"/>
          </a:xfrm>
          <a:prstGeom prst="rect">
            <a:avLst/>
          </a:prstGeom>
          <a:noFill/>
          <a:ln>
            <a:noFill/>
          </a:ln>
        </p:spPr>
      </p:pic>
      <p:sp>
        <p:nvSpPr>
          <p:cNvPr id="354" name="Google Shape;354;p40"/>
          <p:cNvSpPr txBox="1"/>
          <p:nvPr/>
        </p:nvSpPr>
        <p:spPr>
          <a:xfrm>
            <a:off x="2463438" y="77924"/>
            <a:ext cx="80859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The formation of a rectifying Metal-Semiconductor junction</a:t>
            </a:r>
            <a:endParaRPr sz="2400" b="1">
              <a:solidFill>
                <a:schemeClr val="dk1"/>
              </a:solidFill>
              <a:latin typeface="Times New Roman"/>
              <a:ea typeface="Times New Roman"/>
              <a:cs typeface="Times New Roman"/>
              <a:sym typeface="Times New Roman"/>
            </a:endParaRPr>
          </a:p>
        </p:txBody>
      </p:sp>
      <p:sp>
        <p:nvSpPr>
          <p:cNvPr id="355" name="Google Shape;355;p40"/>
          <p:cNvSpPr txBox="1"/>
          <p:nvPr/>
        </p:nvSpPr>
        <p:spPr>
          <a:xfrm>
            <a:off x="2053034" y="6163943"/>
            <a:ext cx="80859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The formation of a rectifying Metal-Semiconductor junction</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cxnSp>
        <p:nvCxnSpPr>
          <p:cNvPr id="360" name="Google Shape;360;p41"/>
          <p:cNvCxnSpPr/>
          <p:nvPr/>
        </p:nvCxnSpPr>
        <p:spPr>
          <a:xfrm rot="10800000" flipH="1">
            <a:off x="0" y="574482"/>
            <a:ext cx="12192000" cy="98474"/>
          </a:xfrm>
          <a:prstGeom prst="straightConnector1">
            <a:avLst/>
          </a:prstGeom>
          <a:noFill/>
          <a:ln w="9525" cap="flat" cmpd="sng">
            <a:solidFill>
              <a:schemeClr val="dk1"/>
            </a:solidFill>
            <a:prstDash val="solid"/>
            <a:miter lim="800000"/>
            <a:headEnd type="none" w="sm" len="sm"/>
            <a:tailEnd type="none" w="sm" len="sm"/>
          </a:ln>
        </p:spPr>
      </p:cxnSp>
      <p:pic>
        <p:nvPicPr>
          <p:cNvPr id="361" name="Google Shape;361;p41"/>
          <p:cNvPicPr preferRelativeResize="0"/>
          <p:nvPr/>
        </p:nvPicPr>
        <p:blipFill rotWithShape="1">
          <a:blip r:embed="rId3">
            <a:alphaModFix/>
          </a:blip>
          <a:srcRect/>
          <a:stretch/>
        </p:blipFill>
        <p:spPr>
          <a:xfrm>
            <a:off x="248804" y="914400"/>
            <a:ext cx="11943195" cy="4951828"/>
          </a:xfrm>
          <a:prstGeom prst="rect">
            <a:avLst/>
          </a:prstGeom>
          <a:noFill/>
          <a:ln>
            <a:noFill/>
          </a:ln>
        </p:spPr>
      </p:pic>
      <p:sp>
        <p:nvSpPr>
          <p:cNvPr id="362" name="Google Shape;362;p41"/>
          <p:cNvSpPr txBox="1"/>
          <p:nvPr/>
        </p:nvSpPr>
        <p:spPr>
          <a:xfrm>
            <a:off x="2222695" y="119851"/>
            <a:ext cx="841248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The formation of a ohmic Metal-Semiconductor junction</a:t>
            </a:r>
            <a:endParaRPr sz="2400" b="1">
              <a:solidFill>
                <a:schemeClr val="dk1"/>
              </a:solidFill>
              <a:latin typeface="Times New Roman"/>
              <a:ea typeface="Times New Roman"/>
              <a:cs typeface="Times New Roman"/>
              <a:sym typeface="Times New Roman"/>
            </a:endParaRPr>
          </a:p>
        </p:txBody>
      </p:sp>
      <p:sp>
        <p:nvSpPr>
          <p:cNvPr id="363" name="Google Shape;363;p41"/>
          <p:cNvSpPr txBox="1"/>
          <p:nvPr/>
        </p:nvSpPr>
        <p:spPr>
          <a:xfrm>
            <a:off x="1209822" y="6098852"/>
            <a:ext cx="94253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The formation of a ohmic Metal-Semiconductor junction. The  semi conductor is N type </a:t>
            </a:r>
            <a:endParaRPr sz="1800" b="1">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42"/>
          <p:cNvPicPr preferRelativeResize="0"/>
          <p:nvPr/>
        </p:nvPicPr>
        <p:blipFill rotWithShape="1">
          <a:blip r:embed="rId3">
            <a:alphaModFix/>
          </a:blip>
          <a:srcRect/>
          <a:stretch/>
        </p:blipFill>
        <p:spPr>
          <a:xfrm>
            <a:off x="413739" y="967992"/>
            <a:ext cx="7365694" cy="2018924"/>
          </a:xfrm>
          <a:prstGeom prst="rect">
            <a:avLst/>
          </a:prstGeom>
          <a:noFill/>
          <a:ln>
            <a:noFill/>
          </a:ln>
        </p:spPr>
      </p:pic>
      <p:cxnSp>
        <p:nvCxnSpPr>
          <p:cNvPr id="369" name="Google Shape;369;p42"/>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370" name="Google Shape;370;p42"/>
          <p:cNvSpPr txBox="1"/>
          <p:nvPr/>
        </p:nvSpPr>
        <p:spPr>
          <a:xfrm>
            <a:off x="4726744" y="230331"/>
            <a:ext cx="610537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P-N Junction</a:t>
            </a:r>
            <a:endParaRPr sz="2400">
              <a:solidFill>
                <a:schemeClr val="dk1"/>
              </a:solidFill>
              <a:latin typeface="Calibri"/>
              <a:ea typeface="Calibri"/>
              <a:cs typeface="Calibri"/>
              <a:sym typeface="Calibri"/>
            </a:endParaRPr>
          </a:p>
        </p:txBody>
      </p:sp>
      <p:pic>
        <p:nvPicPr>
          <p:cNvPr id="371" name="Google Shape;371;p42"/>
          <p:cNvPicPr preferRelativeResize="0"/>
          <p:nvPr/>
        </p:nvPicPr>
        <p:blipFill rotWithShape="1">
          <a:blip r:embed="rId4">
            <a:alphaModFix/>
          </a:blip>
          <a:srcRect/>
          <a:stretch/>
        </p:blipFill>
        <p:spPr>
          <a:xfrm>
            <a:off x="-8542" y="2986916"/>
            <a:ext cx="9470571" cy="3546844"/>
          </a:xfrm>
          <a:prstGeom prst="rect">
            <a:avLst/>
          </a:prstGeom>
          <a:noFill/>
          <a:ln>
            <a:noFill/>
          </a:ln>
        </p:spPr>
      </p:pic>
      <p:pic>
        <p:nvPicPr>
          <p:cNvPr id="372" name="Google Shape;372;p42"/>
          <p:cNvPicPr preferRelativeResize="0"/>
          <p:nvPr/>
        </p:nvPicPr>
        <p:blipFill rotWithShape="1">
          <a:blip r:embed="rId5">
            <a:alphaModFix/>
          </a:blip>
          <a:srcRect/>
          <a:stretch/>
        </p:blipFill>
        <p:spPr>
          <a:xfrm>
            <a:off x="8051126" y="1415326"/>
            <a:ext cx="3666367" cy="27546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43"/>
          <p:cNvPicPr preferRelativeResize="0"/>
          <p:nvPr/>
        </p:nvPicPr>
        <p:blipFill rotWithShape="1">
          <a:blip r:embed="rId3">
            <a:alphaModFix/>
          </a:blip>
          <a:srcRect t="34375"/>
          <a:stretch/>
        </p:blipFill>
        <p:spPr>
          <a:xfrm>
            <a:off x="1953180" y="4494627"/>
            <a:ext cx="8643192" cy="2363373"/>
          </a:xfrm>
          <a:prstGeom prst="rect">
            <a:avLst/>
          </a:prstGeom>
          <a:noFill/>
          <a:ln>
            <a:noFill/>
          </a:ln>
        </p:spPr>
      </p:pic>
      <p:sp>
        <p:nvSpPr>
          <p:cNvPr id="378" name="Google Shape;378;p43"/>
          <p:cNvSpPr txBox="1"/>
          <p:nvPr/>
        </p:nvSpPr>
        <p:spPr>
          <a:xfrm>
            <a:off x="357553" y="984739"/>
            <a:ext cx="11834447"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If we consider a semiconductor in thermal equilibrium, </a:t>
            </a:r>
            <a:r>
              <a:rPr lang="en-US" sz="2400" b="0" i="0" u="none" strike="noStrike">
                <a:solidFill>
                  <a:srgbClr val="00B050"/>
                </a:solidFill>
                <a:latin typeface="Times New Roman"/>
                <a:ea typeface="Times New Roman"/>
                <a:cs typeface="Times New Roman"/>
                <a:sym typeface="Times New Roman"/>
              </a:rPr>
              <a:t>free charge carriers are continuously created due to the presence of thermal energy. The generation rate of free charge carriers is G = g(T), and is purely a function of the temperature</a:t>
            </a:r>
            <a:r>
              <a:rPr lang="en-US" sz="2400" b="0" i="0" u="none" strike="noStrike">
                <a:solidFill>
                  <a:schemeClr val="dk1"/>
                </a:solidFill>
                <a:latin typeface="Times New Roman"/>
                <a:ea typeface="Times New Roman"/>
                <a:cs typeface="Times New Roman"/>
                <a:sym typeface="Times New Roman"/>
              </a:rPr>
              <a:t> and the properties of the semiconductor crystal lattice. </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generation of electron and holes in the semiconductor is balanced by their recombination and this balance of generation and recombination maintains thermal equilibrium in</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semiconductor.</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recombination is proportional to R = npr(T), where r(T) is again purely a function of temperature and crystal property. Equating the generation and recombination rates, np = g(T)</a:t>
            </a:r>
            <a:r>
              <a:rPr lang="en-US" sz="2400">
                <a:solidFill>
                  <a:schemeClr val="dk1"/>
                </a:solidFill>
                <a:latin typeface="Times New Roman"/>
                <a:ea typeface="Times New Roman"/>
                <a:cs typeface="Times New Roman"/>
                <a:sym typeface="Times New Roman"/>
              </a:rPr>
              <a:t>/</a:t>
            </a:r>
            <a:r>
              <a:rPr lang="en-US" sz="2400" b="0" i="0" u="none" strike="noStrike">
                <a:solidFill>
                  <a:schemeClr val="dk1"/>
                </a:solidFill>
                <a:latin typeface="Times New Roman"/>
                <a:ea typeface="Times New Roman"/>
                <a:cs typeface="Times New Roman"/>
                <a:sym typeface="Times New Roman"/>
              </a:rPr>
              <a:t>r(T)</a:t>
            </a:r>
            <a:endParaRPr sz="2400">
              <a:solidFill>
                <a:schemeClr val="dk1"/>
              </a:solidFill>
              <a:latin typeface="Times New Roman"/>
              <a:ea typeface="Times New Roman"/>
              <a:cs typeface="Times New Roman"/>
              <a:sym typeface="Times New Roman"/>
            </a:endParaRPr>
          </a:p>
        </p:txBody>
      </p:sp>
      <p:cxnSp>
        <p:nvCxnSpPr>
          <p:cNvPr id="379" name="Google Shape;379;p43"/>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380" name="Google Shape;380;p43"/>
          <p:cNvSpPr txBox="1"/>
          <p:nvPr/>
        </p:nvSpPr>
        <p:spPr>
          <a:xfrm>
            <a:off x="5083126" y="150672"/>
            <a:ext cx="26564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B050"/>
                </a:solidFill>
                <a:latin typeface="Times New Roman"/>
                <a:ea typeface="Times New Roman"/>
                <a:cs typeface="Times New Roman"/>
                <a:sym typeface="Times New Roman"/>
              </a:rPr>
              <a:t>Mass-Action Law  </a:t>
            </a:r>
            <a:endParaRPr sz="2400" b="1">
              <a:solidFill>
                <a:srgbClr val="00B050"/>
              </a:solidFill>
              <a:latin typeface="Times New Roman"/>
              <a:ea typeface="Times New Roman"/>
              <a:cs typeface="Times New Roman"/>
              <a:sym typeface="Times New Roman"/>
            </a:endParaRPr>
          </a:p>
        </p:txBody>
      </p:sp>
      <p:sp>
        <p:nvSpPr>
          <p:cNvPr id="381" name="Google Shape;381;p43"/>
          <p:cNvSpPr txBox="1"/>
          <p:nvPr/>
        </p:nvSpPr>
        <p:spPr>
          <a:xfrm>
            <a:off x="3077308" y="3072004"/>
            <a:ext cx="61546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Mass-Action Law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p:nvPr/>
        </p:nvSpPr>
        <p:spPr>
          <a:xfrm>
            <a:off x="246743" y="1024821"/>
            <a:ext cx="1194525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Active components</a:t>
            </a:r>
            <a:r>
              <a:rPr lang="en-US" sz="2400" b="0" i="0" u="none" strike="noStrike" cap="none">
                <a:solidFill>
                  <a:srgbClr val="000000"/>
                </a:solidFill>
                <a:latin typeface="Times New Roman"/>
                <a:ea typeface="Times New Roman"/>
                <a:cs typeface="Times New Roman"/>
                <a:sym typeface="Times New Roman"/>
              </a:rPr>
              <a:t> are parts of a circuit that rely on an external power source to control or modify electrical signals. Active components such as transistors and silicon-controlled rectifiers (SCRs) use electricity to control electricity.</a:t>
            </a:r>
            <a:endParaRPr sz="2400">
              <a:solidFill>
                <a:schemeClr val="dk1"/>
              </a:solidFill>
              <a:latin typeface="Times New Roman"/>
              <a:ea typeface="Times New Roman"/>
              <a:cs typeface="Times New Roman"/>
              <a:sym typeface="Times New Roman"/>
            </a:endParaRPr>
          </a:p>
        </p:txBody>
      </p:sp>
      <p:sp>
        <p:nvSpPr>
          <p:cNvPr id="108" name="Google Shape;108;p17"/>
          <p:cNvSpPr txBox="1"/>
          <p:nvPr/>
        </p:nvSpPr>
        <p:spPr>
          <a:xfrm>
            <a:off x="130629" y="2630715"/>
            <a:ext cx="1123405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a:solidFill>
                  <a:srgbClr val="000000"/>
                </a:solidFill>
                <a:latin typeface="Times New Roman"/>
                <a:ea typeface="Times New Roman"/>
                <a:cs typeface="Times New Roman"/>
                <a:sym typeface="Times New Roman"/>
              </a:rPr>
              <a:t>Passive components</a:t>
            </a:r>
            <a:r>
              <a:rPr lang="en-US" sz="2400" b="0" i="0">
                <a:solidFill>
                  <a:srgbClr val="000000"/>
                </a:solidFill>
                <a:latin typeface="Times New Roman"/>
                <a:ea typeface="Times New Roman"/>
                <a:cs typeface="Times New Roman"/>
                <a:sym typeface="Times New Roman"/>
              </a:rPr>
              <a:t> like resistors, transformers, and </a:t>
            </a:r>
            <a:r>
              <a:rPr lang="en-US" sz="2400" b="1" i="0" u="sng">
                <a:solidFill>
                  <a:schemeClr val="hlink"/>
                </a:solidFill>
                <a:latin typeface="Times New Roman"/>
                <a:ea typeface="Times New Roman"/>
                <a:cs typeface="Times New Roman"/>
                <a:sym typeface="Times New Roman"/>
                <a:hlinkClick r:id="rId3"/>
              </a:rPr>
              <a:t>diodes</a:t>
            </a:r>
            <a:r>
              <a:rPr lang="en-US" sz="2400" b="0" i="0">
                <a:solidFill>
                  <a:srgbClr val="000000"/>
                </a:solidFill>
                <a:latin typeface="Times New Roman"/>
                <a:ea typeface="Times New Roman"/>
                <a:cs typeface="Times New Roman"/>
                <a:sym typeface="Times New Roman"/>
              </a:rPr>
              <a:t> don’t need an external power source to function. These components use some other property to control the electrical signal.</a:t>
            </a:r>
            <a:endParaRPr sz="2400">
              <a:solidFill>
                <a:schemeClr val="dk1"/>
              </a:solidFill>
              <a:latin typeface="Times New Roman"/>
              <a:ea typeface="Times New Roman"/>
              <a:cs typeface="Times New Roman"/>
              <a:sym typeface="Times New Roman"/>
            </a:endParaRPr>
          </a:p>
        </p:txBody>
      </p:sp>
      <p:sp>
        <p:nvSpPr>
          <p:cNvPr id="109" name="Google Shape;109;p17"/>
          <p:cNvSpPr txBox="1"/>
          <p:nvPr/>
        </p:nvSpPr>
        <p:spPr>
          <a:xfrm>
            <a:off x="3643085" y="272533"/>
            <a:ext cx="6212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a:solidFill>
                  <a:srgbClr val="000000"/>
                </a:solidFill>
                <a:latin typeface="Times New Roman"/>
                <a:ea typeface="Times New Roman"/>
                <a:cs typeface="Times New Roman"/>
                <a:sym typeface="Times New Roman"/>
              </a:rPr>
              <a:t>Active and Passive  components</a:t>
            </a:r>
            <a:r>
              <a:rPr lang="en-US" sz="2400" b="0" i="0">
                <a:solidFill>
                  <a:srgbClr val="000000"/>
                </a:solidFill>
                <a:latin typeface="Times New Roman"/>
                <a:ea typeface="Times New Roman"/>
                <a:cs typeface="Times New Roman"/>
                <a:sym typeface="Times New Roman"/>
              </a:rPr>
              <a:t> </a:t>
            </a:r>
            <a:endParaRPr sz="2400">
              <a:solidFill>
                <a:schemeClr val="dk1"/>
              </a:solidFill>
              <a:latin typeface="Calibri"/>
              <a:ea typeface="Calibri"/>
              <a:cs typeface="Calibri"/>
              <a:sym typeface="Calibri"/>
            </a:endParaRPr>
          </a:p>
        </p:txBody>
      </p:sp>
      <p:pic>
        <p:nvPicPr>
          <p:cNvPr id="110" name="Google Shape;110;p17"/>
          <p:cNvPicPr preferRelativeResize="0"/>
          <p:nvPr/>
        </p:nvPicPr>
        <p:blipFill rotWithShape="1">
          <a:blip r:embed="rId4">
            <a:alphaModFix/>
          </a:blip>
          <a:srcRect/>
          <a:stretch/>
        </p:blipFill>
        <p:spPr>
          <a:xfrm>
            <a:off x="3795507" y="3519778"/>
            <a:ext cx="4600986" cy="3065689"/>
          </a:xfrm>
          <a:prstGeom prst="rect">
            <a:avLst/>
          </a:prstGeom>
          <a:noFill/>
          <a:ln>
            <a:noFill/>
          </a:ln>
        </p:spPr>
      </p:pic>
      <p:cxnSp>
        <p:nvCxnSpPr>
          <p:cNvPr id="111" name="Google Shape;111;p17"/>
          <p:cNvCxnSpPr/>
          <p:nvPr/>
        </p:nvCxnSpPr>
        <p:spPr>
          <a:xfrm>
            <a:off x="0" y="879340"/>
            <a:ext cx="12221028"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44"/>
          <p:cNvPicPr preferRelativeResize="0"/>
          <p:nvPr/>
        </p:nvPicPr>
        <p:blipFill rotWithShape="1">
          <a:blip r:embed="rId3">
            <a:alphaModFix/>
          </a:blip>
          <a:srcRect/>
          <a:stretch/>
        </p:blipFill>
        <p:spPr>
          <a:xfrm>
            <a:off x="1155250" y="517191"/>
            <a:ext cx="10141107" cy="58236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5"/>
          <p:cNvPicPr preferRelativeResize="0"/>
          <p:nvPr/>
        </p:nvPicPr>
        <p:blipFill rotWithShape="1">
          <a:blip r:embed="rId3">
            <a:alphaModFix/>
          </a:blip>
          <a:srcRect/>
          <a:stretch/>
        </p:blipFill>
        <p:spPr>
          <a:xfrm>
            <a:off x="1814734" y="207857"/>
            <a:ext cx="8976564" cy="6418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6"/>
          <p:cNvPicPr preferRelativeResize="0"/>
          <p:nvPr/>
        </p:nvPicPr>
        <p:blipFill rotWithShape="1">
          <a:blip r:embed="rId3">
            <a:alphaModFix/>
          </a:blip>
          <a:srcRect/>
          <a:stretch/>
        </p:blipFill>
        <p:spPr>
          <a:xfrm>
            <a:off x="1758462" y="502765"/>
            <a:ext cx="7815523" cy="58524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7"/>
          <p:cNvPicPr preferRelativeResize="0"/>
          <p:nvPr/>
        </p:nvPicPr>
        <p:blipFill rotWithShape="1">
          <a:blip r:embed="rId3">
            <a:alphaModFix/>
          </a:blip>
          <a:srcRect/>
          <a:stretch/>
        </p:blipFill>
        <p:spPr>
          <a:xfrm>
            <a:off x="2711052" y="365760"/>
            <a:ext cx="5801577" cy="59289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48"/>
          <p:cNvPicPr preferRelativeResize="0"/>
          <p:nvPr/>
        </p:nvPicPr>
        <p:blipFill rotWithShape="1">
          <a:blip r:embed="rId3">
            <a:alphaModFix/>
          </a:blip>
          <a:srcRect/>
          <a:stretch/>
        </p:blipFill>
        <p:spPr>
          <a:xfrm>
            <a:off x="530526" y="1026940"/>
            <a:ext cx="10793160" cy="5444197"/>
          </a:xfrm>
          <a:prstGeom prst="rect">
            <a:avLst/>
          </a:prstGeom>
          <a:noFill/>
          <a:ln>
            <a:noFill/>
          </a:ln>
        </p:spPr>
      </p:pic>
      <p:cxnSp>
        <p:nvCxnSpPr>
          <p:cNvPr id="407" name="Google Shape;407;p48"/>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08" name="Google Shape;408;p48"/>
          <p:cNvSpPr txBox="1"/>
          <p:nvPr/>
        </p:nvSpPr>
        <p:spPr>
          <a:xfrm>
            <a:off x="2418357" y="171383"/>
            <a:ext cx="70174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Energy band diagram of a pn junction before and after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9" descr="bias12"/>
          <p:cNvPicPr preferRelativeResize="0"/>
          <p:nvPr/>
        </p:nvPicPr>
        <p:blipFill rotWithShape="1">
          <a:blip r:embed="rId3">
            <a:alphaModFix/>
          </a:blip>
          <a:srcRect/>
          <a:stretch/>
        </p:blipFill>
        <p:spPr>
          <a:xfrm>
            <a:off x="447823" y="1712644"/>
            <a:ext cx="4292990" cy="2787919"/>
          </a:xfrm>
          <a:prstGeom prst="rect">
            <a:avLst/>
          </a:prstGeom>
          <a:noFill/>
          <a:ln>
            <a:noFill/>
          </a:ln>
        </p:spPr>
      </p:pic>
      <p:sp>
        <p:nvSpPr>
          <p:cNvPr id="414" name="Google Shape;414;p49"/>
          <p:cNvSpPr txBox="1">
            <a:spLocks noGrp="1"/>
          </p:cNvSpPr>
          <p:nvPr>
            <p:ph type="title"/>
          </p:nvPr>
        </p:nvSpPr>
        <p:spPr>
          <a:xfrm>
            <a:off x="838200" y="6366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Forward Biasing</a:t>
            </a:r>
            <a:endParaRPr/>
          </a:p>
        </p:txBody>
      </p:sp>
      <p:sp>
        <p:nvSpPr>
          <p:cNvPr id="415" name="Google Shape;415;p49"/>
          <p:cNvSpPr txBox="1"/>
          <p:nvPr/>
        </p:nvSpPr>
        <p:spPr>
          <a:xfrm>
            <a:off x="286044" y="4716195"/>
            <a:ext cx="4616547" cy="12618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At the junction the electrons and holes combine so that a continuous current can be maintained</a:t>
            </a:r>
            <a:r>
              <a:rPr lang="en-US" sz="2800">
                <a:solidFill>
                  <a:schemeClr val="dk1"/>
                </a:solidFill>
                <a:latin typeface="Times New Roman"/>
                <a:ea typeface="Times New Roman"/>
                <a:cs typeface="Times New Roman"/>
                <a:sym typeface="Times New Roman"/>
              </a:rPr>
              <a:t>.</a:t>
            </a:r>
            <a:endParaRPr/>
          </a:p>
        </p:txBody>
      </p:sp>
      <p:pic>
        <p:nvPicPr>
          <p:cNvPr id="416" name="Google Shape;416;p49"/>
          <p:cNvPicPr preferRelativeResize="0"/>
          <p:nvPr/>
        </p:nvPicPr>
        <p:blipFill rotWithShape="1">
          <a:blip r:embed="rId4">
            <a:alphaModFix/>
          </a:blip>
          <a:srcRect/>
          <a:stretch/>
        </p:blipFill>
        <p:spPr>
          <a:xfrm>
            <a:off x="5950634" y="2029338"/>
            <a:ext cx="4573358" cy="2348206"/>
          </a:xfrm>
          <a:prstGeom prst="rect">
            <a:avLst/>
          </a:prstGeom>
          <a:noFill/>
          <a:ln>
            <a:noFill/>
          </a:ln>
        </p:spPr>
      </p:pic>
      <p:pic>
        <p:nvPicPr>
          <p:cNvPr id="417" name="Google Shape;417;p49"/>
          <p:cNvPicPr preferRelativeResize="0"/>
          <p:nvPr/>
        </p:nvPicPr>
        <p:blipFill rotWithShape="1">
          <a:blip r:embed="rId5">
            <a:alphaModFix/>
          </a:blip>
          <a:srcRect/>
          <a:stretch/>
        </p:blipFill>
        <p:spPr>
          <a:xfrm>
            <a:off x="5536809" y="4836882"/>
            <a:ext cx="5816991" cy="1325563"/>
          </a:xfrm>
          <a:prstGeom prst="rect">
            <a:avLst/>
          </a:prstGeom>
          <a:noFill/>
          <a:ln>
            <a:noFill/>
          </a:ln>
        </p:spPr>
      </p:pic>
      <p:sp>
        <p:nvSpPr>
          <p:cNvPr id="418" name="Google Shape;418;p49"/>
          <p:cNvSpPr txBox="1"/>
          <p:nvPr/>
        </p:nvSpPr>
        <p:spPr>
          <a:xfrm>
            <a:off x="6934200" y="594794"/>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Reverse Biasing</a:t>
            </a:r>
            <a:endParaRPr/>
          </a:p>
        </p:txBody>
      </p:sp>
      <p:cxnSp>
        <p:nvCxnSpPr>
          <p:cNvPr id="419" name="Google Shape;419;p49"/>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20" name="Google Shape;420;p49"/>
          <p:cNvSpPr txBox="1"/>
          <p:nvPr/>
        </p:nvSpPr>
        <p:spPr>
          <a:xfrm>
            <a:off x="3189595" y="204242"/>
            <a:ext cx="581281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Band bending diagram for PN junction diode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8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50"/>
          <p:cNvPicPr preferRelativeResize="0"/>
          <p:nvPr/>
        </p:nvPicPr>
        <p:blipFill rotWithShape="1">
          <a:blip r:embed="rId3">
            <a:alphaModFix/>
          </a:blip>
          <a:srcRect/>
          <a:stretch/>
        </p:blipFill>
        <p:spPr>
          <a:xfrm>
            <a:off x="1350499" y="1344336"/>
            <a:ext cx="9240129" cy="4169327"/>
          </a:xfrm>
          <a:prstGeom prst="rect">
            <a:avLst/>
          </a:prstGeom>
          <a:noFill/>
          <a:ln>
            <a:noFill/>
          </a:ln>
        </p:spPr>
      </p:pic>
      <p:cxnSp>
        <p:nvCxnSpPr>
          <p:cNvPr id="426" name="Google Shape;426;p50"/>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27" name="Google Shape;427;p50"/>
          <p:cNvSpPr txBox="1"/>
          <p:nvPr/>
        </p:nvSpPr>
        <p:spPr>
          <a:xfrm>
            <a:off x="4953274" y="23264"/>
            <a:ext cx="131318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Diode </a:t>
            </a:r>
            <a:endParaRPr sz="3200" b="1">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4552071" y="-25771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P-N Junction</a:t>
            </a:r>
            <a:endParaRPr/>
          </a:p>
        </p:txBody>
      </p:sp>
      <p:pic>
        <p:nvPicPr>
          <p:cNvPr id="434" name="Google Shape;434;p51" descr="_p-n_Diode_ani_Fermi+(I-V)txt1click"/>
          <p:cNvPicPr preferRelativeResize="0"/>
          <p:nvPr/>
        </p:nvPicPr>
        <p:blipFill rotWithShape="1">
          <a:blip r:embed="rId3">
            <a:alphaModFix/>
          </a:blip>
          <a:srcRect/>
          <a:stretch/>
        </p:blipFill>
        <p:spPr>
          <a:xfrm>
            <a:off x="2590800" y="1960563"/>
            <a:ext cx="7086600" cy="3175000"/>
          </a:xfrm>
          <a:prstGeom prst="rect">
            <a:avLst/>
          </a:prstGeom>
          <a:noFill/>
          <a:ln>
            <a:noFill/>
          </a:ln>
        </p:spPr>
      </p:pic>
      <p:sp>
        <p:nvSpPr>
          <p:cNvPr id="435" name="Google Shape;435;p51"/>
          <p:cNvSpPr txBox="1"/>
          <p:nvPr/>
        </p:nvSpPr>
        <p:spPr>
          <a:xfrm>
            <a:off x="1524000" y="5257800"/>
            <a:ext cx="91440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We create a p-n junction by joining together two pieces of semiconductor, one doped n-type, the other p-type</a:t>
            </a:r>
            <a:r>
              <a:rPr lang="en-US" sz="2800" b="1" i="1">
                <a:solidFill>
                  <a:schemeClr val="dk1"/>
                </a:solidFill>
                <a:latin typeface="Arial"/>
                <a:ea typeface="Arial"/>
                <a:cs typeface="Arial"/>
                <a:sym typeface="Arial"/>
              </a:rPr>
              <a:t>.</a:t>
            </a:r>
            <a:endParaRPr/>
          </a:p>
        </p:txBody>
      </p:sp>
      <p:cxnSp>
        <p:nvCxnSpPr>
          <p:cNvPr id="436" name="Google Shape;436;p51"/>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animEffect transition="in" filter="fade">
                                      <p:cBhvr>
                                        <p:cTn id="7" dur="80"/>
                                        <p:tgtEl>
                                          <p:spTgt spid="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3">
            <a:alphaModFix/>
          </a:blip>
          <a:srcRect b="11547"/>
          <a:stretch/>
        </p:blipFill>
        <p:spPr>
          <a:xfrm>
            <a:off x="1308294" y="907366"/>
            <a:ext cx="9228407" cy="5549705"/>
          </a:xfrm>
          <a:prstGeom prst="rect">
            <a:avLst/>
          </a:prstGeom>
          <a:noFill/>
          <a:ln>
            <a:noFill/>
          </a:ln>
        </p:spPr>
      </p:pic>
      <p:cxnSp>
        <p:nvCxnSpPr>
          <p:cNvPr id="442" name="Google Shape;442;p52"/>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43" name="Google Shape;443;p52"/>
          <p:cNvSpPr txBox="1"/>
          <p:nvPr/>
        </p:nvSpPr>
        <p:spPr>
          <a:xfrm>
            <a:off x="4586068" y="241720"/>
            <a:ext cx="26252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Diffusion Current </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3"/>
          <p:cNvPicPr preferRelativeResize="0"/>
          <p:nvPr/>
        </p:nvPicPr>
        <p:blipFill rotWithShape="1">
          <a:blip r:embed="rId3">
            <a:alphaModFix/>
          </a:blip>
          <a:srcRect/>
          <a:stretch/>
        </p:blipFill>
        <p:spPr>
          <a:xfrm>
            <a:off x="1097280" y="901948"/>
            <a:ext cx="9748911" cy="4756896"/>
          </a:xfrm>
          <a:prstGeom prst="rect">
            <a:avLst/>
          </a:prstGeom>
          <a:noFill/>
          <a:ln>
            <a:noFill/>
          </a:ln>
        </p:spPr>
      </p:pic>
      <p:cxnSp>
        <p:nvCxnSpPr>
          <p:cNvPr id="449" name="Google Shape;449;p53"/>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50" name="Google Shape;450;p53"/>
          <p:cNvSpPr txBox="1"/>
          <p:nvPr/>
        </p:nvSpPr>
        <p:spPr>
          <a:xfrm>
            <a:off x="4937760" y="296375"/>
            <a:ext cx="610537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Diffusion Current </a:t>
            </a:r>
            <a:endParaRPr sz="2400" b="1">
              <a:solidFill>
                <a:schemeClr val="dk1"/>
              </a:solidFill>
              <a:latin typeface="Times New Roman"/>
              <a:ea typeface="Times New Roman"/>
              <a:cs typeface="Times New Roman"/>
              <a:sym typeface="Times New Roman"/>
            </a:endParaRPr>
          </a:p>
        </p:txBody>
      </p:sp>
      <p:sp>
        <p:nvSpPr>
          <p:cNvPr id="451" name="Google Shape;451;p53"/>
          <p:cNvSpPr txBox="1"/>
          <p:nvPr/>
        </p:nvSpPr>
        <p:spPr>
          <a:xfrm>
            <a:off x="1019907" y="5484112"/>
            <a:ext cx="990365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 diffusion current along the x-direction depends on the gradient of carrier concentration in this direction denoted by the first differentials dn/dx and dp/dx.</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a:stretch/>
        </p:blipFill>
        <p:spPr>
          <a:xfrm>
            <a:off x="3977059" y="232230"/>
            <a:ext cx="5805569" cy="66257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4"/>
          <p:cNvPicPr preferRelativeResize="0"/>
          <p:nvPr/>
        </p:nvPicPr>
        <p:blipFill rotWithShape="1">
          <a:blip r:embed="rId3">
            <a:alphaModFix/>
          </a:blip>
          <a:srcRect/>
          <a:stretch/>
        </p:blipFill>
        <p:spPr>
          <a:xfrm>
            <a:off x="1847557" y="731518"/>
            <a:ext cx="8140505" cy="5753687"/>
          </a:xfrm>
          <a:prstGeom prst="rect">
            <a:avLst/>
          </a:prstGeom>
          <a:noFill/>
          <a:ln>
            <a:noFill/>
          </a:ln>
        </p:spPr>
      </p:pic>
      <p:cxnSp>
        <p:nvCxnSpPr>
          <p:cNvPr id="457" name="Google Shape;457;p54"/>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58" name="Google Shape;458;p54"/>
          <p:cNvSpPr txBox="1"/>
          <p:nvPr/>
        </p:nvSpPr>
        <p:spPr>
          <a:xfrm>
            <a:off x="4698609" y="198623"/>
            <a:ext cx="610537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Drift Current </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cxnSp>
        <p:nvCxnSpPr>
          <p:cNvPr id="463" name="Google Shape;463;p55"/>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64" name="Google Shape;464;p55"/>
          <p:cNvSpPr txBox="1"/>
          <p:nvPr/>
        </p:nvSpPr>
        <p:spPr>
          <a:xfrm>
            <a:off x="4698609" y="198623"/>
            <a:ext cx="610537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Drift Current </a:t>
            </a:r>
            <a:endParaRPr sz="2400" b="1">
              <a:solidFill>
                <a:schemeClr val="dk1"/>
              </a:solidFill>
              <a:latin typeface="Times New Roman"/>
              <a:ea typeface="Times New Roman"/>
              <a:cs typeface="Times New Roman"/>
              <a:sym typeface="Times New Roman"/>
            </a:endParaRPr>
          </a:p>
        </p:txBody>
      </p:sp>
      <p:pic>
        <p:nvPicPr>
          <p:cNvPr id="465" name="Google Shape;465;p55"/>
          <p:cNvPicPr preferRelativeResize="0"/>
          <p:nvPr/>
        </p:nvPicPr>
        <p:blipFill rotWithShape="1">
          <a:blip r:embed="rId3">
            <a:alphaModFix/>
          </a:blip>
          <a:srcRect/>
          <a:stretch/>
        </p:blipFill>
        <p:spPr>
          <a:xfrm>
            <a:off x="364671" y="1301262"/>
            <a:ext cx="6732197" cy="4783015"/>
          </a:xfrm>
          <a:prstGeom prst="rect">
            <a:avLst/>
          </a:prstGeom>
          <a:noFill/>
          <a:ln>
            <a:noFill/>
          </a:ln>
        </p:spPr>
      </p:pic>
      <p:sp>
        <p:nvSpPr>
          <p:cNvPr id="466" name="Google Shape;466;p55"/>
          <p:cNvSpPr txBox="1"/>
          <p:nvPr/>
        </p:nvSpPr>
        <p:spPr>
          <a:xfrm>
            <a:off x="6086622" y="1295294"/>
            <a:ext cx="6105378"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drift velocity is proportional to the applied electric eld and the constant of proportionality is called the electron mobility defined as </a:t>
            </a:r>
            <a:endParaRPr/>
          </a:p>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µ</a:t>
            </a:r>
            <a:r>
              <a:rPr lang="en-US" sz="2400" b="0" i="0" u="none" strike="noStrike" baseline="-25000">
                <a:solidFill>
                  <a:schemeClr val="dk1"/>
                </a:solidFill>
                <a:latin typeface="Times New Roman"/>
                <a:ea typeface="Times New Roman"/>
                <a:cs typeface="Times New Roman"/>
                <a:sym typeface="Times New Roman"/>
              </a:rPr>
              <a:t>e</a:t>
            </a:r>
            <a:r>
              <a:rPr lang="en-US" sz="2400" b="0" i="0" u="none" strike="noStrike">
                <a:solidFill>
                  <a:schemeClr val="dk1"/>
                </a:solidFill>
                <a:latin typeface="Times New Roman"/>
                <a:ea typeface="Times New Roman"/>
                <a:cs typeface="Times New Roman"/>
                <a:sym typeface="Times New Roman"/>
              </a:rPr>
              <a:t> = qτ</a:t>
            </a:r>
            <a:r>
              <a:rPr lang="en-US" sz="2400" baseline="-25000">
                <a:solidFill>
                  <a:schemeClr val="dk1"/>
                </a:solidFill>
                <a:latin typeface="Times New Roman"/>
                <a:ea typeface="Times New Roman"/>
                <a:cs typeface="Times New Roman"/>
                <a:sym typeface="Times New Roman"/>
              </a:rPr>
              <a:t>me</a:t>
            </a:r>
            <a:r>
              <a:rPr lang="en-US" sz="2400" b="0" i="0" u="none" strike="noStrike">
                <a:solidFill>
                  <a:schemeClr val="dk1"/>
                </a:solidFill>
                <a:latin typeface="Times New Roman"/>
                <a:ea typeface="Times New Roman"/>
                <a:cs typeface="Times New Roman"/>
                <a:sym typeface="Times New Roman"/>
              </a:rPr>
              <a:t>=m</a:t>
            </a:r>
            <a:r>
              <a:rPr lang="en-US" sz="2400" b="0" i="0" u="none" strike="noStrike" baseline="-25000">
                <a:solidFill>
                  <a:schemeClr val="dk1"/>
                </a:solidFill>
                <a:latin typeface="Times New Roman"/>
                <a:ea typeface="Times New Roman"/>
                <a:cs typeface="Times New Roman"/>
                <a:sym typeface="Times New Roman"/>
              </a:rPr>
              <a:t>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471" name="Google Shape;471;p56"/>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pic>
        <p:nvPicPr>
          <p:cNvPr id="472" name="Google Shape;472;p56"/>
          <p:cNvPicPr preferRelativeResize="0"/>
          <p:nvPr/>
        </p:nvPicPr>
        <p:blipFill rotWithShape="1">
          <a:blip r:embed="rId3">
            <a:alphaModFix/>
          </a:blip>
          <a:srcRect t="23330"/>
          <a:stretch/>
        </p:blipFill>
        <p:spPr>
          <a:xfrm>
            <a:off x="1633274" y="1420837"/>
            <a:ext cx="8636140" cy="4370719"/>
          </a:xfrm>
          <a:prstGeom prst="rect">
            <a:avLst/>
          </a:prstGeom>
          <a:noFill/>
          <a:ln>
            <a:noFill/>
          </a:ln>
        </p:spPr>
      </p:pic>
      <p:sp>
        <p:nvSpPr>
          <p:cNvPr id="473" name="Google Shape;473;p56"/>
          <p:cNvSpPr txBox="1"/>
          <p:nvPr/>
        </p:nvSpPr>
        <p:spPr>
          <a:xfrm>
            <a:off x="5143976" y="154745"/>
            <a:ext cx="20824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Total Current </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57"/>
          <p:cNvPicPr preferRelativeResize="0"/>
          <p:nvPr/>
        </p:nvPicPr>
        <p:blipFill rotWithShape="1">
          <a:blip r:embed="rId3">
            <a:alphaModFix/>
          </a:blip>
          <a:srcRect/>
          <a:stretch/>
        </p:blipFill>
        <p:spPr>
          <a:xfrm>
            <a:off x="1968556" y="1089684"/>
            <a:ext cx="8254888" cy="5465798"/>
          </a:xfrm>
          <a:prstGeom prst="rect">
            <a:avLst/>
          </a:prstGeom>
          <a:noFill/>
          <a:ln>
            <a:noFill/>
          </a:ln>
        </p:spPr>
      </p:pic>
      <p:cxnSp>
        <p:nvCxnSpPr>
          <p:cNvPr id="479" name="Google Shape;479;p57"/>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
        <p:nvSpPr>
          <p:cNvPr id="480" name="Google Shape;480;p57"/>
          <p:cNvSpPr txBox="1"/>
          <p:nvPr/>
        </p:nvSpPr>
        <p:spPr>
          <a:xfrm>
            <a:off x="4979963" y="232180"/>
            <a:ext cx="25875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PN diode solution </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cxnSp>
        <p:nvCxnSpPr>
          <p:cNvPr id="485" name="Google Shape;485;p58"/>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pic>
        <p:nvPicPr>
          <p:cNvPr id="486" name="Google Shape;486;p58"/>
          <p:cNvPicPr preferRelativeResize="0"/>
          <p:nvPr/>
        </p:nvPicPr>
        <p:blipFill rotWithShape="1">
          <a:blip r:embed="rId3">
            <a:alphaModFix/>
          </a:blip>
          <a:srcRect t="15324"/>
          <a:stretch/>
        </p:blipFill>
        <p:spPr>
          <a:xfrm>
            <a:off x="1432755" y="1055076"/>
            <a:ext cx="8686311" cy="5353370"/>
          </a:xfrm>
          <a:prstGeom prst="rect">
            <a:avLst/>
          </a:prstGeom>
          <a:noFill/>
          <a:ln>
            <a:noFill/>
          </a:ln>
        </p:spPr>
      </p:pic>
      <p:sp>
        <p:nvSpPr>
          <p:cNvPr id="487" name="Google Shape;487;p58"/>
          <p:cNvSpPr txBox="1"/>
          <p:nvPr/>
        </p:nvSpPr>
        <p:spPr>
          <a:xfrm>
            <a:off x="5106573" y="278173"/>
            <a:ext cx="21796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Diode Current </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59"/>
          <p:cNvPicPr preferRelativeResize="0"/>
          <p:nvPr/>
        </p:nvPicPr>
        <p:blipFill rotWithShape="1">
          <a:blip r:embed="rId3">
            <a:alphaModFix/>
          </a:blip>
          <a:srcRect/>
          <a:stretch/>
        </p:blipFill>
        <p:spPr>
          <a:xfrm>
            <a:off x="2199793" y="1068678"/>
            <a:ext cx="7792413" cy="5275725"/>
          </a:xfrm>
          <a:prstGeom prst="rect">
            <a:avLst/>
          </a:prstGeom>
          <a:noFill/>
          <a:ln>
            <a:noFill/>
          </a:ln>
        </p:spPr>
      </p:pic>
      <p:sp>
        <p:nvSpPr>
          <p:cNvPr id="493" name="Google Shape;493;p59"/>
          <p:cNvSpPr txBox="1"/>
          <p:nvPr/>
        </p:nvSpPr>
        <p:spPr>
          <a:xfrm>
            <a:off x="5106573" y="278173"/>
            <a:ext cx="21796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Diode Current </a:t>
            </a:r>
            <a:endParaRPr sz="2400" b="1">
              <a:solidFill>
                <a:schemeClr val="dk1"/>
              </a:solidFill>
              <a:latin typeface="Times New Roman"/>
              <a:ea typeface="Times New Roman"/>
              <a:cs typeface="Times New Roman"/>
              <a:sym typeface="Times New Roman"/>
            </a:endParaRPr>
          </a:p>
        </p:txBody>
      </p:sp>
      <p:cxnSp>
        <p:nvCxnSpPr>
          <p:cNvPr id="494" name="Google Shape;494;p59"/>
          <p:cNvCxnSpPr/>
          <p:nvPr/>
        </p:nvCxnSpPr>
        <p:spPr>
          <a:xfrm rot="10800000" flipH="1">
            <a:off x="0" y="773723"/>
            <a:ext cx="12192000" cy="112542"/>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60"/>
          <p:cNvPicPr preferRelativeResize="0"/>
          <p:nvPr/>
        </p:nvPicPr>
        <p:blipFill rotWithShape="1">
          <a:blip r:embed="rId3">
            <a:alphaModFix/>
          </a:blip>
          <a:srcRect/>
          <a:stretch/>
        </p:blipFill>
        <p:spPr>
          <a:xfrm>
            <a:off x="154744" y="574207"/>
            <a:ext cx="8209405" cy="6140548"/>
          </a:xfrm>
          <a:prstGeom prst="rect">
            <a:avLst/>
          </a:prstGeom>
          <a:noFill/>
          <a:ln>
            <a:noFill/>
          </a:ln>
        </p:spPr>
      </p:pic>
      <p:cxnSp>
        <p:nvCxnSpPr>
          <p:cNvPr id="500" name="Google Shape;500;p60"/>
          <p:cNvCxnSpPr/>
          <p:nvPr/>
        </p:nvCxnSpPr>
        <p:spPr>
          <a:xfrm>
            <a:off x="0" y="604910"/>
            <a:ext cx="12192000" cy="0"/>
          </a:xfrm>
          <a:prstGeom prst="straightConnector1">
            <a:avLst/>
          </a:prstGeom>
          <a:noFill/>
          <a:ln w="9525" cap="flat" cmpd="sng">
            <a:solidFill>
              <a:schemeClr val="dk1"/>
            </a:solidFill>
            <a:prstDash val="solid"/>
            <a:miter lim="800000"/>
            <a:headEnd type="none" w="sm" len="sm"/>
            <a:tailEnd type="none" w="sm" len="sm"/>
          </a:ln>
        </p:spPr>
      </p:cxnSp>
      <p:sp>
        <p:nvSpPr>
          <p:cNvPr id="501" name="Google Shape;501;p60"/>
          <p:cNvSpPr txBox="1"/>
          <p:nvPr/>
        </p:nvSpPr>
        <p:spPr>
          <a:xfrm>
            <a:off x="4878425" y="112542"/>
            <a:ext cx="267374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V-I characteristics </a:t>
            </a:r>
            <a:endParaRPr sz="2400" b="1">
              <a:solidFill>
                <a:schemeClr val="dk1"/>
              </a:solidFill>
              <a:latin typeface="Times New Roman"/>
              <a:ea typeface="Times New Roman"/>
              <a:cs typeface="Times New Roman"/>
              <a:sym typeface="Times New Roman"/>
            </a:endParaRPr>
          </a:p>
        </p:txBody>
      </p:sp>
      <p:sp>
        <p:nvSpPr>
          <p:cNvPr id="502" name="Google Shape;502;p60"/>
          <p:cNvSpPr txBox="1"/>
          <p:nvPr/>
        </p:nvSpPr>
        <p:spPr>
          <a:xfrm>
            <a:off x="6325657" y="1315721"/>
            <a:ext cx="61053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Knee Voltage or Cut-in Voltage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It is the forward voltage at which the diode starts conducting</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503" name="Google Shape;503;p60"/>
          <p:cNvSpPr txBox="1"/>
          <p:nvPr/>
        </p:nvSpPr>
        <p:spPr>
          <a:xfrm>
            <a:off x="7552170" y="2072697"/>
            <a:ext cx="621792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none" strike="noStrike">
                <a:solidFill>
                  <a:schemeClr val="dk1"/>
                </a:solidFill>
                <a:latin typeface="Times New Roman"/>
                <a:ea typeface="Times New Roman"/>
                <a:cs typeface="Times New Roman"/>
                <a:sym typeface="Times New Roman"/>
              </a:rPr>
              <a:t>Breakdown Voltage</a:t>
            </a:r>
            <a:endParaRPr/>
          </a:p>
          <a:p>
            <a:pPr marL="0" marR="0" lvl="0" indent="0" algn="l" rtl="0">
              <a:spcBef>
                <a:spcPts val="0"/>
              </a:spcBef>
              <a:spcAft>
                <a:spcPts val="0"/>
              </a:spcAft>
              <a:buNone/>
            </a:pPr>
            <a:r>
              <a:rPr lang="en-US" sz="1800" b="0" i="0" u="none" strike="noStrike">
                <a:solidFill>
                  <a:schemeClr val="dk1"/>
                </a:solidFill>
                <a:latin typeface="Times New Roman"/>
                <a:ea typeface="Times New Roman"/>
                <a:cs typeface="Times New Roman"/>
                <a:sym typeface="Times New Roman"/>
              </a:rPr>
              <a:t>It is the reverse voltage at which the diode </a:t>
            </a:r>
            <a:endParaRPr/>
          </a:p>
          <a:p>
            <a:pPr marL="0" marR="0" lvl="0" indent="0" algn="l" rtl="0">
              <a:spcBef>
                <a:spcPts val="0"/>
              </a:spcBef>
              <a:spcAft>
                <a:spcPts val="0"/>
              </a:spcAft>
              <a:buNone/>
            </a:pPr>
            <a:r>
              <a:rPr lang="en-US" sz="1800" b="0" i="0" u="none" strike="noStrike">
                <a:solidFill>
                  <a:schemeClr val="dk1"/>
                </a:solidFill>
                <a:latin typeface="Times New Roman"/>
                <a:ea typeface="Times New Roman"/>
                <a:cs typeface="Times New Roman"/>
                <a:sym typeface="Times New Roman"/>
              </a:rPr>
              <a:t>(</a:t>
            </a:r>
            <a:r>
              <a:rPr lang="en-US" sz="1800" b="0" i="1" u="none" strike="noStrike">
                <a:solidFill>
                  <a:schemeClr val="dk1"/>
                </a:solidFill>
                <a:latin typeface="Times New Roman"/>
                <a:ea typeface="Times New Roman"/>
                <a:cs typeface="Times New Roman"/>
                <a:sym typeface="Times New Roman"/>
              </a:rPr>
              <a:t>p</a:t>
            </a:r>
            <a:r>
              <a:rPr lang="en-US" sz="1800" b="0" i="0" u="none" strike="noStrike">
                <a:solidFill>
                  <a:schemeClr val="dk1"/>
                </a:solidFill>
                <a:latin typeface="Times New Roman"/>
                <a:ea typeface="Times New Roman"/>
                <a:cs typeface="Times New Roman"/>
                <a:sym typeface="Times New Roman"/>
              </a:rPr>
              <a:t>-</a:t>
            </a:r>
            <a:r>
              <a:rPr lang="en-US" sz="1800" b="0" i="1" u="none" strike="noStrike">
                <a:solidFill>
                  <a:schemeClr val="dk1"/>
                </a:solidFill>
                <a:latin typeface="Times New Roman"/>
                <a:ea typeface="Times New Roman"/>
                <a:cs typeface="Times New Roman"/>
                <a:sym typeface="Times New Roman"/>
              </a:rPr>
              <a:t>n </a:t>
            </a:r>
            <a:r>
              <a:rPr lang="en-US" sz="1800" b="0" i="0" u="none" strike="noStrike">
                <a:solidFill>
                  <a:schemeClr val="dk1"/>
                </a:solidFill>
                <a:latin typeface="Times New Roman"/>
                <a:ea typeface="Times New Roman"/>
                <a:cs typeface="Times New Roman"/>
                <a:sym typeface="Times New Roman"/>
              </a:rPr>
              <a:t>junction) breaks down with a suddenrise</a:t>
            </a:r>
            <a:endParaRPr/>
          </a:p>
          <a:p>
            <a:pPr marL="0" marR="0" lvl="0" indent="0" algn="l" rtl="0">
              <a:spcBef>
                <a:spcPts val="0"/>
              </a:spcBef>
              <a:spcAft>
                <a:spcPts val="0"/>
              </a:spcAft>
              <a:buNone/>
            </a:pPr>
            <a:r>
              <a:rPr lang="en-US" sz="1800" b="0" i="0" u="none" strike="noStrike">
                <a:solidFill>
                  <a:schemeClr val="dk1"/>
                </a:solidFill>
                <a:latin typeface="Times New Roman"/>
                <a:ea typeface="Times New Roman"/>
                <a:cs typeface="Times New Roman"/>
                <a:sym typeface="Times New Roman"/>
              </a:rPr>
              <a:t> in reverse current.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p:nvPr/>
        </p:nvSpPr>
        <p:spPr>
          <a:xfrm>
            <a:off x="2380746" y="-71134"/>
            <a:ext cx="7567560" cy="5472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4000" b="1" strike="noStrike">
                <a:solidFill>
                  <a:srgbClr val="000000"/>
                </a:solidFill>
                <a:latin typeface="Times New Roman"/>
                <a:ea typeface="Times New Roman"/>
                <a:cs typeface="Times New Roman"/>
                <a:sym typeface="Times New Roman"/>
              </a:rPr>
              <a:t>Passive</a:t>
            </a:r>
            <a:r>
              <a:rPr lang="en-US" sz="4000" b="0" strike="noStrike">
                <a:solidFill>
                  <a:srgbClr val="000000"/>
                </a:solidFill>
                <a:latin typeface="Calibri"/>
                <a:ea typeface="Calibri"/>
                <a:cs typeface="Calibri"/>
                <a:sym typeface="Calibri"/>
              </a:rPr>
              <a:t> </a:t>
            </a:r>
            <a:r>
              <a:rPr lang="en-US" sz="4000" b="1" strike="noStrike">
                <a:solidFill>
                  <a:srgbClr val="000000"/>
                </a:solidFill>
                <a:latin typeface="Times New Roman"/>
                <a:ea typeface="Times New Roman"/>
                <a:cs typeface="Times New Roman"/>
                <a:sym typeface="Times New Roman"/>
              </a:rPr>
              <a:t>components</a:t>
            </a:r>
            <a:endParaRPr sz="4000" b="0" strike="noStrike">
              <a:solidFill>
                <a:schemeClr val="dk1"/>
              </a:solidFill>
              <a:latin typeface="Arial"/>
              <a:ea typeface="Arial"/>
              <a:cs typeface="Arial"/>
              <a:sym typeface="Arial"/>
            </a:endParaRPr>
          </a:p>
        </p:txBody>
      </p:sp>
      <p:sp>
        <p:nvSpPr>
          <p:cNvPr id="123" name="Google Shape;123;p19"/>
          <p:cNvSpPr/>
          <p:nvPr/>
        </p:nvSpPr>
        <p:spPr>
          <a:xfrm>
            <a:off x="762000" y="1769885"/>
            <a:ext cx="10671107" cy="5023187"/>
          </a:xfrm>
          <a:prstGeom prst="rect">
            <a:avLst/>
          </a:prstGeom>
          <a:solidFill>
            <a:schemeClr val="lt1"/>
          </a:solidFill>
          <a:ln w="190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9"/>
          <p:cNvCxnSpPr/>
          <p:nvPr/>
        </p:nvCxnSpPr>
        <p:spPr>
          <a:xfrm>
            <a:off x="809147" y="2145137"/>
            <a:ext cx="10623960" cy="12240"/>
          </a:xfrm>
          <a:prstGeom prst="straightConnector1">
            <a:avLst/>
          </a:prstGeom>
          <a:solidFill>
            <a:schemeClr val="lt1"/>
          </a:solidFill>
          <a:ln w="19075" cap="flat" cmpd="sng">
            <a:solidFill>
              <a:schemeClr val="accent1"/>
            </a:solidFill>
            <a:prstDash val="solid"/>
            <a:miter lim="800000"/>
            <a:headEnd type="none" w="sm" len="sm"/>
            <a:tailEnd type="none" w="sm" len="sm"/>
          </a:ln>
        </p:spPr>
      </p:cxnSp>
      <p:cxnSp>
        <p:nvCxnSpPr>
          <p:cNvPr id="125" name="Google Shape;125;p19"/>
          <p:cNvCxnSpPr/>
          <p:nvPr/>
        </p:nvCxnSpPr>
        <p:spPr>
          <a:xfrm flipH="1">
            <a:off x="4130880" y="1769885"/>
            <a:ext cx="23760" cy="5065392"/>
          </a:xfrm>
          <a:prstGeom prst="straightConnector1">
            <a:avLst/>
          </a:prstGeom>
          <a:solidFill>
            <a:schemeClr val="lt1"/>
          </a:solidFill>
          <a:ln w="19075" cap="flat" cmpd="sng">
            <a:solidFill>
              <a:schemeClr val="accent1"/>
            </a:solidFill>
            <a:prstDash val="solid"/>
            <a:miter lim="800000"/>
            <a:headEnd type="none" w="sm" len="sm"/>
            <a:tailEnd type="none" w="sm" len="sm"/>
          </a:ln>
        </p:spPr>
      </p:cxnSp>
      <p:cxnSp>
        <p:nvCxnSpPr>
          <p:cNvPr id="126" name="Google Shape;126;p19"/>
          <p:cNvCxnSpPr/>
          <p:nvPr/>
        </p:nvCxnSpPr>
        <p:spPr>
          <a:xfrm>
            <a:off x="7776239" y="1756565"/>
            <a:ext cx="47147" cy="5078712"/>
          </a:xfrm>
          <a:prstGeom prst="straightConnector1">
            <a:avLst/>
          </a:prstGeom>
          <a:solidFill>
            <a:schemeClr val="lt1"/>
          </a:solidFill>
          <a:ln w="19075" cap="flat" cmpd="sng">
            <a:solidFill>
              <a:schemeClr val="accent1"/>
            </a:solidFill>
            <a:prstDash val="solid"/>
            <a:miter lim="800000"/>
            <a:headEnd type="none" w="sm" len="sm"/>
            <a:tailEnd type="none" w="sm" len="sm"/>
          </a:ln>
        </p:spPr>
      </p:cxnSp>
      <p:sp>
        <p:nvSpPr>
          <p:cNvPr id="127" name="Google Shape;127;p19"/>
          <p:cNvSpPr/>
          <p:nvPr/>
        </p:nvSpPr>
        <p:spPr>
          <a:xfrm>
            <a:off x="762000" y="1769885"/>
            <a:ext cx="3236040" cy="3952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Resistors</a:t>
            </a:r>
            <a:endParaRPr sz="2000" b="0" strike="noStrike">
              <a:solidFill>
                <a:schemeClr val="dk1"/>
              </a:solidFill>
              <a:latin typeface="Arial"/>
              <a:ea typeface="Arial"/>
              <a:cs typeface="Arial"/>
              <a:sym typeface="Arial"/>
            </a:endParaRPr>
          </a:p>
        </p:txBody>
      </p:sp>
      <p:sp>
        <p:nvSpPr>
          <p:cNvPr id="128" name="Google Shape;128;p19"/>
          <p:cNvSpPr/>
          <p:nvPr/>
        </p:nvSpPr>
        <p:spPr>
          <a:xfrm>
            <a:off x="4431480" y="1769885"/>
            <a:ext cx="3079800" cy="3952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Capacitors</a:t>
            </a:r>
            <a:endParaRPr sz="2000" b="0" strike="noStrike">
              <a:solidFill>
                <a:schemeClr val="dk1"/>
              </a:solidFill>
              <a:latin typeface="Arial"/>
              <a:ea typeface="Arial"/>
              <a:cs typeface="Arial"/>
              <a:sym typeface="Arial"/>
            </a:endParaRPr>
          </a:p>
        </p:txBody>
      </p:sp>
      <p:sp>
        <p:nvSpPr>
          <p:cNvPr id="129" name="Google Shape;129;p19"/>
          <p:cNvSpPr/>
          <p:nvPr/>
        </p:nvSpPr>
        <p:spPr>
          <a:xfrm>
            <a:off x="8065320" y="1783205"/>
            <a:ext cx="2815200" cy="3952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2000" b="1" strike="noStrike">
                <a:solidFill>
                  <a:srgbClr val="000000"/>
                </a:solidFill>
                <a:latin typeface="Times New Roman"/>
                <a:ea typeface="Times New Roman"/>
                <a:cs typeface="Times New Roman"/>
                <a:sym typeface="Times New Roman"/>
              </a:rPr>
              <a:t>Inductors</a:t>
            </a:r>
            <a:endParaRPr sz="2000" b="0" strike="noStrike">
              <a:solidFill>
                <a:schemeClr val="dk1"/>
              </a:solidFill>
              <a:latin typeface="Arial"/>
              <a:ea typeface="Arial"/>
              <a:cs typeface="Arial"/>
              <a:sym typeface="Arial"/>
            </a:endParaRPr>
          </a:p>
        </p:txBody>
      </p:sp>
      <p:sp>
        <p:nvSpPr>
          <p:cNvPr id="130" name="Google Shape;130;p19"/>
          <p:cNvSpPr/>
          <p:nvPr/>
        </p:nvSpPr>
        <p:spPr>
          <a:xfrm>
            <a:off x="796110" y="2214637"/>
            <a:ext cx="3537000" cy="1797480"/>
          </a:xfrm>
          <a:prstGeom prst="rect">
            <a:avLst/>
          </a:prstGeom>
          <a:blipFill rotWithShape="1">
            <a:blip r:embed="rId3">
              <a:alphaModFix/>
            </a:blip>
            <a:stretch>
              <a:fillRect l="-1723" t="-16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31" name="Google Shape;131;p19"/>
          <p:cNvSpPr/>
          <p:nvPr/>
        </p:nvSpPr>
        <p:spPr>
          <a:xfrm>
            <a:off x="4155000" y="2183525"/>
            <a:ext cx="3621240" cy="2284920"/>
          </a:xfrm>
          <a:prstGeom prst="rect">
            <a:avLst/>
          </a:prstGeom>
          <a:blipFill rotWithShape="1">
            <a:blip r:embed="rId4">
              <a:alphaModFix/>
            </a:blip>
            <a:stretch>
              <a:fillRect l="-1683" t="-1332" r="-841" b="-42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32" name="Google Shape;132;p19"/>
          <p:cNvSpPr/>
          <p:nvPr/>
        </p:nvSpPr>
        <p:spPr>
          <a:xfrm>
            <a:off x="7776240" y="2142845"/>
            <a:ext cx="3464640" cy="2284920"/>
          </a:xfrm>
          <a:prstGeom prst="rect">
            <a:avLst/>
          </a:prstGeom>
          <a:blipFill rotWithShape="1">
            <a:blip r:embed="rId5">
              <a:alphaModFix/>
            </a:blip>
            <a:stretch>
              <a:fillRect l="-1760" t="-160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133" name="Google Shape;133;p19"/>
          <p:cNvPicPr preferRelativeResize="0"/>
          <p:nvPr/>
        </p:nvPicPr>
        <p:blipFill rotWithShape="1">
          <a:blip r:embed="rId6">
            <a:alphaModFix/>
          </a:blip>
          <a:srcRect/>
          <a:stretch/>
        </p:blipFill>
        <p:spPr>
          <a:xfrm>
            <a:off x="1068452" y="4402097"/>
            <a:ext cx="2428875" cy="1885950"/>
          </a:xfrm>
          <a:prstGeom prst="rect">
            <a:avLst/>
          </a:prstGeom>
          <a:noFill/>
          <a:ln>
            <a:noFill/>
          </a:ln>
        </p:spPr>
      </p:pic>
      <p:pic>
        <p:nvPicPr>
          <p:cNvPr id="134" name="Google Shape;134;p19"/>
          <p:cNvPicPr preferRelativeResize="0"/>
          <p:nvPr/>
        </p:nvPicPr>
        <p:blipFill rotWithShape="1">
          <a:blip r:embed="rId7">
            <a:alphaModFix/>
          </a:blip>
          <a:srcRect/>
          <a:stretch/>
        </p:blipFill>
        <p:spPr>
          <a:xfrm>
            <a:off x="4397149" y="4919792"/>
            <a:ext cx="3229955" cy="1714533"/>
          </a:xfrm>
          <a:prstGeom prst="rect">
            <a:avLst/>
          </a:prstGeom>
          <a:noFill/>
          <a:ln>
            <a:noFill/>
          </a:ln>
        </p:spPr>
      </p:pic>
      <p:pic>
        <p:nvPicPr>
          <p:cNvPr id="135" name="Google Shape;135;p19"/>
          <p:cNvPicPr preferRelativeResize="0"/>
          <p:nvPr/>
        </p:nvPicPr>
        <p:blipFill rotWithShape="1">
          <a:blip r:embed="rId8">
            <a:alphaModFix/>
          </a:blip>
          <a:srcRect/>
          <a:stretch/>
        </p:blipFill>
        <p:spPr>
          <a:xfrm>
            <a:off x="8311436" y="4848151"/>
            <a:ext cx="2590800" cy="1457325"/>
          </a:xfrm>
          <a:prstGeom prst="rect">
            <a:avLst/>
          </a:prstGeom>
          <a:noFill/>
          <a:ln>
            <a:noFill/>
          </a:ln>
        </p:spPr>
      </p:pic>
      <p:cxnSp>
        <p:nvCxnSpPr>
          <p:cNvPr id="136" name="Google Shape;136;p19"/>
          <p:cNvCxnSpPr/>
          <p:nvPr/>
        </p:nvCxnSpPr>
        <p:spPr>
          <a:xfrm>
            <a:off x="661182" y="689317"/>
            <a:ext cx="10972800" cy="14068"/>
          </a:xfrm>
          <a:prstGeom prst="straightConnector1">
            <a:avLst/>
          </a:prstGeom>
          <a:noFill/>
          <a:ln w="9525" cap="flat" cmpd="sng">
            <a:solidFill>
              <a:schemeClr val="dk1"/>
            </a:solidFill>
            <a:prstDash val="solid"/>
            <a:miter lim="800000"/>
            <a:headEnd type="none" w="sm" len="sm"/>
            <a:tailEnd type="none" w="sm" len="sm"/>
          </a:ln>
        </p:spPr>
      </p:cxnSp>
      <p:sp>
        <p:nvSpPr>
          <p:cNvPr id="137" name="Google Shape;137;p19"/>
          <p:cNvSpPr txBox="1">
            <a:spLocks noGrp="1"/>
          </p:cNvSpPr>
          <p:nvPr>
            <p:ph type="body" idx="1"/>
          </p:nvPr>
        </p:nvSpPr>
        <p:spPr>
          <a:xfrm>
            <a:off x="838380" y="559315"/>
            <a:ext cx="10515240" cy="1237957"/>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Passive components are electronic components that do not require a source of energy to perform their functions.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p:nvPr/>
        </p:nvSpPr>
        <p:spPr>
          <a:xfrm>
            <a:off x="1657645" y="157214"/>
            <a:ext cx="834043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dk1"/>
                </a:solidFill>
                <a:latin typeface="Times New Roman"/>
                <a:ea typeface="Times New Roman"/>
                <a:cs typeface="Times New Roman"/>
                <a:sym typeface="Times New Roman"/>
              </a:rPr>
              <a:t>Principle of Working</a:t>
            </a:r>
            <a:endParaRPr sz="4000" b="1">
              <a:solidFill>
                <a:schemeClr val="dk1"/>
              </a:solidFill>
              <a:latin typeface="Times New Roman"/>
              <a:ea typeface="Times New Roman"/>
              <a:cs typeface="Times New Roman"/>
              <a:sym typeface="Times New Roman"/>
            </a:endParaRPr>
          </a:p>
        </p:txBody>
      </p:sp>
      <p:cxnSp>
        <p:nvCxnSpPr>
          <p:cNvPr id="143" name="Google Shape;143;p20"/>
          <p:cNvCxnSpPr/>
          <p:nvPr/>
        </p:nvCxnSpPr>
        <p:spPr>
          <a:xfrm>
            <a:off x="103909" y="974283"/>
            <a:ext cx="11991109" cy="23244"/>
          </a:xfrm>
          <a:prstGeom prst="straightConnector1">
            <a:avLst/>
          </a:prstGeom>
          <a:noFill/>
          <a:ln w="28425" cap="flat" cmpd="sng">
            <a:solidFill>
              <a:schemeClr val="dk1"/>
            </a:solidFill>
            <a:prstDash val="solid"/>
            <a:miter lim="800000"/>
            <a:headEnd type="none" w="sm" len="sm"/>
            <a:tailEnd type="none" w="sm" len="sm"/>
          </a:ln>
        </p:spPr>
      </p:cxnSp>
      <p:sp>
        <p:nvSpPr>
          <p:cNvPr id="144" name="Google Shape;144;p20"/>
          <p:cNvSpPr txBox="1">
            <a:spLocks noGrp="1"/>
          </p:cNvSpPr>
          <p:nvPr>
            <p:ph type="body" idx="1"/>
          </p:nvPr>
        </p:nvSpPr>
        <p:spPr>
          <a:xfrm>
            <a:off x="6283603" y="567946"/>
            <a:ext cx="5131080" cy="3470711"/>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3600"/>
              <a:buFont typeface="Times New Roman"/>
              <a:buNone/>
            </a:pPr>
            <a:r>
              <a:rPr lang="en-US" sz="3600" b="0" i="0" u="none" strike="noStrike" cap="none">
                <a:solidFill>
                  <a:schemeClr val="dk1"/>
                </a:solidFill>
                <a:latin typeface="Times New Roman"/>
                <a:ea typeface="Times New Roman"/>
                <a:cs typeface="Times New Roman"/>
                <a:sym typeface="Times New Roman"/>
              </a:rPr>
              <a:t>Capacitor</a:t>
            </a:r>
            <a:endParaRPr/>
          </a:p>
          <a:p>
            <a:pPr marL="0" marR="0" lvl="0" indent="0" algn="l" rtl="0">
              <a:lnSpc>
                <a:spcPct val="90000"/>
              </a:lnSpc>
              <a:spcBef>
                <a:spcPts val="0"/>
              </a:spcBef>
              <a:spcAft>
                <a:spcPts val="0"/>
              </a:spcAft>
              <a:buClr>
                <a:schemeClr val="dk1"/>
              </a:buClr>
              <a:buSzPts val="2000"/>
              <a:buFont typeface="Calibri"/>
              <a:buNone/>
            </a:pPr>
            <a:endParaRPr sz="2000" b="0"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Font typeface="Calibri"/>
              <a:buNone/>
            </a:pPr>
            <a:endParaRPr sz="20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When a potential difference is applied across the plates of capacitor the dielectric material get polarised and one plate will get positively charged and the other will get negatively charged.</a:t>
            </a:r>
            <a:endParaRPr/>
          </a:p>
        </p:txBody>
      </p:sp>
      <p:sp>
        <p:nvSpPr>
          <p:cNvPr id="145" name="Google Shape;145;p20"/>
          <p:cNvSpPr txBox="1">
            <a:spLocks noGrp="1"/>
          </p:cNvSpPr>
          <p:nvPr>
            <p:ph type="body" idx="1"/>
          </p:nvPr>
        </p:nvSpPr>
        <p:spPr>
          <a:xfrm>
            <a:off x="274007" y="0"/>
            <a:ext cx="5555487" cy="4350960"/>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chemeClr val="dk1"/>
              </a:buClr>
              <a:buSzPts val="3600"/>
              <a:buFont typeface="Times New Roman"/>
              <a:buNone/>
            </a:pPr>
            <a:r>
              <a:rPr lang="en-US" sz="3600" b="0" i="0" u="none" strike="noStrike" cap="none">
                <a:solidFill>
                  <a:schemeClr val="dk1"/>
                </a:solidFill>
                <a:latin typeface="Times New Roman"/>
                <a:ea typeface="Times New Roman"/>
                <a:cs typeface="Times New Roman"/>
                <a:sym typeface="Times New Roman"/>
              </a:rPr>
              <a:t>Inductor</a:t>
            </a:r>
            <a:endParaRPr/>
          </a:p>
          <a:p>
            <a:pPr marL="342900" marR="0" lvl="0" indent="-342900" algn="just"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Working Principle behind inductor is Lenz’s law</a:t>
            </a:r>
            <a:endParaRPr/>
          </a:p>
          <a:p>
            <a:pPr marL="342900" marR="0" lvl="0" indent="-228600" algn="just"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Lenz's law states that the current induced in a circuit due to a change or a motion in a magnetic field </a:t>
            </a:r>
            <a:r>
              <a:rPr lang="en-US" sz="1800" b="1" i="0" u="none" strike="noStrike" cap="none">
                <a:solidFill>
                  <a:schemeClr val="dk1"/>
                </a:solidFill>
                <a:latin typeface="Times New Roman"/>
                <a:ea typeface="Times New Roman"/>
                <a:cs typeface="Times New Roman"/>
                <a:sym typeface="Times New Roman"/>
              </a:rPr>
              <a:t>is</a:t>
            </a:r>
            <a:r>
              <a:rPr lang="en-US" sz="1800" b="0" i="0" u="none" strike="noStrike" cap="none">
                <a:solidFill>
                  <a:schemeClr val="dk1"/>
                </a:solidFill>
                <a:latin typeface="Times New Roman"/>
                <a:ea typeface="Times New Roman"/>
                <a:cs typeface="Times New Roman"/>
                <a:sym typeface="Times New Roman"/>
              </a:rPr>
              <a:t> so directed as to oppose the change in flux and to exert a mechanical force opposing the motion.</a:t>
            </a:r>
            <a:endParaRPr sz="1800" b="0" i="0" u="none" strike="noStrike" cap="none">
              <a:solidFill>
                <a:schemeClr val="dk1"/>
              </a:solidFill>
              <a:latin typeface="Times New Roman"/>
              <a:ea typeface="Times New Roman"/>
              <a:cs typeface="Times New Roman"/>
              <a:sym typeface="Times New Roman"/>
            </a:endParaRPr>
          </a:p>
        </p:txBody>
      </p:sp>
      <p:pic>
        <p:nvPicPr>
          <p:cNvPr id="146" name="Google Shape;146;p20"/>
          <p:cNvPicPr preferRelativeResize="0"/>
          <p:nvPr/>
        </p:nvPicPr>
        <p:blipFill rotWithShape="1">
          <a:blip r:embed="rId3">
            <a:alphaModFix/>
          </a:blip>
          <a:srcRect/>
          <a:stretch/>
        </p:blipFill>
        <p:spPr>
          <a:xfrm>
            <a:off x="686027" y="3168269"/>
            <a:ext cx="4731448" cy="1589028"/>
          </a:xfrm>
          <a:prstGeom prst="rect">
            <a:avLst/>
          </a:prstGeom>
          <a:noFill/>
          <a:ln>
            <a:noFill/>
          </a:ln>
        </p:spPr>
      </p:pic>
      <p:pic>
        <p:nvPicPr>
          <p:cNvPr id="147" name="Google Shape;147;p20"/>
          <p:cNvPicPr preferRelativeResize="0"/>
          <p:nvPr/>
        </p:nvPicPr>
        <p:blipFill rotWithShape="1">
          <a:blip r:embed="rId4">
            <a:alphaModFix/>
          </a:blip>
          <a:srcRect/>
          <a:stretch/>
        </p:blipFill>
        <p:spPr>
          <a:xfrm>
            <a:off x="7350434" y="4557457"/>
            <a:ext cx="3608512" cy="1742811"/>
          </a:xfrm>
          <a:prstGeom prst="rect">
            <a:avLst/>
          </a:prstGeom>
          <a:noFill/>
          <a:ln>
            <a:noFill/>
          </a:ln>
        </p:spPr>
      </p:pic>
      <p:cxnSp>
        <p:nvCxnSpPr>
          <p:cNvPr id="148" name="Google Shape;148;p20"/>
          <p:cNvCxnSpPr/>
          <p:nvPr/>
        </p:nvCxnSpPr>
        <p:spPr>
          <a:xfrm>
            <a:off x="5980865" y="1468582"/>
            <a:ext cx="0" cy="5106796"/>
          </a:xfrm>
          <a:prstGeom prst="straightConnector1">
            <a:avLst/>
          </a:prstGeom>
          <a:noFill/>
          <a:ln w="9525" cap="flat" cmpd="sng">
            <a:solidFill>
              <a:schemeClr val="accent1"/>
            </a:solidFill>
            <a:prstDash val="solid"/>
            <a:miter lim="800000"/>
            <a:headEnd type="none" w="sm" len="sm"/>
            <a:tailEnd type="none" w="sm" len="sm"/>
          </a:ln>
        </p:spPr>
      </p:cxnSp>
      <p:pic>
        <p:nvPicPr>
          <p:cNvPr id="149" name="Google Shape;149;p20"/>
          <p:cNvPicPr preferRelativeResize="0"/>
          <p:nvPr/>
        </p:nvPicPr>
        <p:blipFill rotWithShape="1">
          <a:blip r:embed="rId5">
            <a:alphaModFix/>
          </a:blip>
          <a:srcRect l="52280"/>
          <a:stretch/>
        </p:blipFill>
        <p:spPr>
          <a:xfrm>
            <a:off x="2968868" y="4815163"/>
            <a:ext cx="2327213" cy="2112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3134752" y="-8146"/>
            <a:ext cx="8229600" cy="9647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Scientific Principle of Conduction</a:t>
            </a:r>
            <a:endParaRPr/>
          </a:p>
        </p:txBody>
      </p:sp>
      <p:pic>
        <p:nvPicPr>
          <p:cNvPr id="156" name="Google Shape;156;p21" descr="energy"/>
          <p:cNvPicPr preferRelativeResize="0"/>
          <p:nvPr/>
        </p:nvPicPr>
        <p:blipFill rotWithShape="1">
          <a:blip r:embed="rId3">
            <a:alphaModFix/>
          </a:blip>
          <a:srcRect/>
          <a:stretch/>
        </p:blipFill>
        <p:spPr>
          <a:xfrm>
            <a:off x="950685" y="1153817"/>
            <a:ext cx="3131791" cy="2591184"/>
          </a:xfrm>
          <a:prstGeom prst="rect">
            <a:avLst/>
          </a:prstGeom>
          <a:noFill/>
          <a:ln>
            <a:noFill/>
          </a:ln>
        </p:spPr>
      </p:pic>
      <p:sp>
        <p:nvSpPr>
          <p:cNvPr id="157" name="Google Shape;157;p21"/>
          <p:cNvSpPr txBox="1"/>
          <p:nvPr/>
        </p:nvSpPr>
        <p:spPr>
          <a:xfrm>
            <a:off x="4586514" y="3429000"/>
            <a:ext cx="760548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The energy levels are quantized and there are certain energies that the electrons can never possess called the forbidden energy levels (</a:t>
            </a:r>
            <a:r>
              <a:rPr lang="en-US" sz="2400" b="1" i="0" u="none" strike="noStrike">
                <a:solidFill>
                  <a:schemeClr val="dk1"/>
                </a:solidFill>
                <a:latin typeface="Times New Roman"/>
                <a:ea typeface="Times New Roman"/>
                <a:cs typeface="Times New Roman"/>
                <a:sym typeface="Times New Roman"/>
              </a:rPr>
              <a:t>energy band gap</a:t>
            </a:r>
            <a:r>
              <a:rPr lang="en-US" sz="2400" b="0" i="0" u="none" strike="noStrike">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158" name="Google Shape;158;p21"/>
          <p:cNvSpPr txBox="1"/>
          <p:nvPr/>
        </p:nvSpPr>
        <p:spPr>
          <a:xfrm>
            <a:off x="4586514" y="1342999"/>
            <a:ext cx="760548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Solids, which are composed of a large number of atoms (about 1023), thus have a large number of orbitals occupying a large number of newly separated energy levels called </a:t>
            </a:r>
            <a:r>
              <a:rPr lang="en-US" sz="2400" b="1" i="0" u="none" strike="noStrike">
                <a:solidFill>
                  <a:schemeClr val="dk1"/>
                </a:solidFill>
                <a:latin typeface="Times New Roman"/>
                <a:ea typeface="Times New Roman"/>
                <a:cs typeface="Times New Roman"/>
                <a:sym typeface="Times New Roman"/>
              </a:rPr>
              <a:t>energy bands.</a:t>
            </a:r>
            <a:endParaRPr sz="2400" b="1">
              <a:solidFill>
                <a:schemeClr val="dk1"/>
              </a:solidFill>
              <a:latin typeface="Times New Roman"/>
              <a:ea typeface="Times New Roman"/>
              <a:cs typeface="Times New Roman"/>
              <a:sym typeface="Times New Roman"/>
            </a:endParaRPr>
          </a:p>
        </p:txBody>
      </p:sp>
      <p:pic>
        <p:nvPicPr>
          <p:cNvPr id="159" name="Google Shape;159;p21"/>
          <p:cNvPicPr preferRelativeResize="0"/>
          <p:nvPr/>
        </p:nvPicPr>
        <p:blipFill rotWithShape="1">
          <a:blip r:embed="rId4">
            <a:alphaModFix/>
          </a:blip>
          <a:srcRect/>
          <a:stretch/>
        </p:blipFill>
        <p:spPr>
          <a:xfrm>
            <a:off x="556789" y="4272738"/>
            <a:ext cx="3635829" cy="2259026"/>
          </a:xfrm>
          <a:prstGeom prst="rect">
            <a:avLst/>
          </a:prstGeom>
          <a:noFill/>
          <a:ln>
            <a:noFill/>
          </a:ln>
        </p:spPr>
      </p:pic>
      <p:cxnSp>
        <p:nvCxnSpPr>
          <p:cNvPr id="160" name="Google Shape;160;p21"/>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3584917" y="-239150"/>
            <a:ext cx="8229600" cy="14779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Valence Band and conduction band </a:t>
            </a:r>
            <a:endParaRPr/>
          </a:p>
        </p:txBody>
      </p:sp>
      <p:pic>
        <p:nvPicPr>
          <p:cNvPr id="167" name="Google Shape;167;p22"/>
          <p:cNvPicPr preferRelativeResize="0"/>
          <p:nvPr/>
        </p:nvPicPr>
        <p:blipFill rotWithShape="1">
          <a:blip r:embed="rId3">
            <a:alphaModFix/>
          </a:blip>
          <a:srcRect/>
          <a:stretch/>
        </p:blipFill>
        <p:spPr>
          <a:xfrm>
            <a:off x="446650" y="1477964"/>
            <a:ext cx="2788920" cy="2413994"/>
          </a:xfrm>
          <a:prstGeom prst="rect">
            <a:avLst/>
          </a:prstGeom>
          <a:noFill/>
          <a:ln>
            <a:noFill/>
          </a:ln>
        </p:spPr>
      </p:pic>
      <p:sp>
        <p:nvSpPr>
          <p:cNvPr id="168" name="Google Shape;168;p22"/>
          <p:cNvSpPr txBox="1"/>
          <p:nvPr/>
        </p:nvSpPr>
        <p:spPr>
          <a:xfrm>
            <a:off x="3418449" y="1854260"/>
            <a:ext cx="877355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At 0K temperature, all the energy levels associated with the electrons bound to a nucleus are fully occupied. The highest band of these occupied energy levels constitutes what is called </a:t>
            </a:r>
            <a:r>
              <a:rPr lang="en-US" sz="2400" b="1" i="0" u="none" strike="noStrike">
                <a:solidFill>
                  <a:schemeClr val="dk1"/>
                </a:solidFill>
                <a:latin typeface="Times New Roman"/>
                <a:ea typeface="Times New Roman"/>
                <a:cs typeface="Times New Roman"/>
                <a:sym typeface="Times New Roman"/>
              </a:rPr>
              <a:t>the valence band.</a:t>
            </a:r>
            <a:endParaRPr sz="2400" b="1">
              <a:solidFill>
                <a:schemeClr val="dk1"/>
              </a:solidFill>
              <a:latin typeface="Times New Roman"/>
              <a:ea typeface="Times New Roman"/>
              <a:cs typeface="Times New Roman"/>
              <a:sym typeface="Times New Roman"/>
            </a:endParaRPr>
          </a:p>
        </p:txBody>
      </p:sp>
      <p:cxnSp>
        <p:nvCxnSpPr>
          <p:cNvPr id="169" name="Google Shape;169;p22"/>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pic>
        <p:nvPicPr>
          <p:cNvPr id="170" name="Google Shape;170;p22"/>
          <p:cNvPicPr preferRelativeResize="0"/>
          <p:nvPr/>
        </p:nvPicPr>
        <p:blipFill rotWithShape="1">
          <a:blip r:embed="rId4">
            <a:alphaModFix/>
          </a:blip>
          <a:srcRect/>
          <a:stretch/>
        </p:blipFill>
        <p:spPr>
          <a:xfrm>
            <a:off x="446650" y="4338283"/>
            <a:ext cx="2676378" cy="2305706"/>
          </a:xfrm>
          <a:prstGeom prst="rect">
            <a:avLst/>
          </a:prstGeom>
          <a:noFill/>
          <a:ln>
            <a:noFill/>
          </a:ln>
        </p:spPr>
      </p:pic>
      <p:sp>
        <p:nvSpPr>
          <p:cNvPr id="171" name="Google Shape;171;p22"/>
          <p:cNvSpPr txBox="1"/>
          <p:nvPr/>
        </p:nvSpPr>
        <p:spPr>
          <a:xfrm>
            <a:off x="3418449" y="4528685"/>
            <a:ext cx="932219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Times New Roman"/>
                <a:ea typeface="Times New Roman"/>
                <a:cs typeface="Times New Roman"/>
                <a:sym typeface="Times New Roman"/>
              </a:rPr>
              <a:t>When the electrons absorb energy (at higher temperatures, due to interaction with high energy photons, etc.) and escape the nucleus of the atom, they are free to move in material. The band of energies the free electrons may occupy is defined as </a:t>
            </a:r>
            <a:r>
              <a:rPr lang="en-US" sz="2400" b="1" i="0" u="none" strike="noStrike">
                <a:solidFill>
                  <a:schemeClr val="dk1"/>
                </a:solidFill>
                <a:latin typeface="Times New Roman"/>
                <a:ea typeface="Times New Roman"/>
                <a:cs typeface="Times New Roman"/>
                <a:sym typeface="Times New Roman"/>
              </a:rPr>
              <a:t>the conduction band.</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3" descr="File:Isolator-metal.svg">
            <a:hlinkClick r:id="rId3"/>
          </p:cNvPr>
          <p:cNvPicPr preferRelativeResize="0"/>
          <p:nvPr/>
        </p:nvPicPr>
        <p:blipFill rotWithShape="1">
          <a:blip r:embed="rId4">
            <a:alphaModFix/>
          </a:blip>
          <a:srcRect/>
          <a:stretch/>
        </p:blipFill>
        <p:spPr>
          <a:xfrm>
            <a:off x="0" y="1016157"/>
            <a:ext cx="7469945" cy="4470242"/>
          </a:xfrm>
          <a:prstGeom prst="rect">
            <a:avLst/>
          </a:prstGeom>
          <a:noFill/>
          <a:ln>
            <a:noFill/>
          </a:ln>
        </p:spPr>
      </p:pic>
      <p:sp>
        <p:nvSpPr>
          <p:cNvPr id="177" name="Google Shape;177;p23"/>
          <p:cNvSpPr txBox="1">
            <a:spLocks noGrp="1"/>
          </p:cNvSpPr>
          <p:nvPr>
            <p:ph type="title"/>
          </p:nvPr>
        </p:nvSpPr>
        <p:spPr>
          <a:xfrm>
            <a:off x="4256872" y="-30940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Band Diagrams</a:t>
            </a:r>
            <a:endParaRPr/>
          </a:p>
        </p:txBody>
      </p:sp>
      <p:cxnSp>
        <p:nvCxnSpPr>
          <p:cNvPr id="178" name="Google Shape;178;p23"/>
          <p:cNvCxnSpPr/>
          <p:nvPr/>
        </p:nvCxnSpPr>
        <p:spPr>
          <a:xfrm rot="10800000" flipH="1">
            <a:off x="0" y="759655"/>
            <a:ext cx="12192000" cy="98474"/>
          </a:xfrm>
          <a:prstGeom prst="straightConnector1">
            <a:avLst/>
          </a:prstGeom>
          <a:noFill/>
          <a:ln w="9525" cap="flat" cmpd="sng">
            <a:solidFill>
              <a:schemeClr val="dk1"/>
            </a:solidFill>
            <a:prstDash val="solid"/>
            <a:miter lim="800000"/>
            <a:headEnd type="none" w="sm" len="sm"/>
            <a:tailEnd type="none" w="sm" len="sm"/>
          </a:ln>
        </p:spPr>
      </p:cxnSp>
      <p:pic>
        <p:nvPicPr>
          <p:cNvPr id="179" name="Google Shape;179;p23"/>
          <p:cNvPicPr preferRelativeResize="0"/>
          <p:nvPr/>
        </p:nvPicPr>
        <p:blipFill rotWithShape="1">
          <a:blip r:embed="rId5">
            <a:alphaModFix/>
          </a:blip>
          <a:srcRect/>
          <a:stretch/>
        </p:blipFill>
        <p:spPr>
          <a:xfrm>
            <a:off x="6096000" y="1113795"/>
            <a:ext cx="5805268" cy="427496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1743</Words>
  <Application>Microsoft Office PowerPoint</Application>
  <PresentationFormat>Custom</PresentationFormat>
  <Paragraphs>144</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Times New Roman</vt:lpstr>
      <vt:lpstr>Old Standard TT</vt:lpstr>
      <vt:lpstr>Office Theme</vt:lpstr>
      <vt:lpstr>PowerPoint Presentation</vt:lpstr>
      <vt:lpstr>PowerPoint Presentation</vt:lpstr>
      <vt:lpstr>PowerPoint Presentation</vt:lpstr>
      <vt:lpstr>PowerPoint Presentation</vt:lpstr>
      <vt:lpstr>PowerPoint Presentation</vt:lpstr>
      <vt:lpstr>PowerPoint Presentation</vt:lpstr>
      <vt:lpstr>Scientific Principle of Conduction</vt:lpstr>
      <vt:lpstr>Valence Band and conduction band </vt:lpstr>
      <vt:lpstr>Band Diagrams</vt:lpstr>
      <vt:lpstr>PowerPoint Presentation</vt:lpstr>
      <vt:lpstr>PowerPoint Presentation</vt:lpstr>
      <vt:lpstr>PowerPoint Presentation</vt:lpstr>
      <vt:lpstr>PowerPoint Presentation</vt:lpstr>
      <vt:lpstr>PowerPoint Presentation</vt:lpstr>
      <vt:lpstr>Silicon</vt:lpstr>
      <vt:lpstr>Intrinsic Silicon </vt:lpstr>
      <vt:lpstr>Current Flow</vt:lpstr>
      <vt:lpstr>Extrinsic semiconductor (Doping) </vt:lpstr>
      <vt:lpstr>P-Type Doping</vt:lpstr>
      <vt:lpstr>N-Type doping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Forward Biasing</vt:lpstr>
      <vt:lpstr>PowerPoint Presentation</vt:lpstr>
      <vt:lpstr>P-N Junction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3</cp:revision>
  <dcterms:modified xsi:type="dcterms:W3CDTF">2021-10-07T11:35:00Z</dcterms:modified>
</cp:coreProperties>
</file>